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sldIdLst>
    <p:sldId id="277" r:id="rId5"/>
    <p:sldId id="278" r:id="rId6"/>
    <p:sldId id="279" r:id="rId7"/>
    <p:sldId id="293" r:id="rId8"/>
    <p:sldId id="294" r:id="rId9"/>
    <p:sldId id="282" r:id="rId10"/>
    <p:sldId id="283" r:id="rId11"/>
    <p:sldId id="284" r:id="rId12"/>
    <p:sldId id="280" r:id="rId13"/>
    <p:sldId id="295" r:id="rId14"/>
    <p:sldId id="296" r:id="rId15"/>
    <p:sldId id="297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8" r:id="rId24"/>
    <p:sldId id="299" r:id="rId25"/>
    <p:sldId id="292" r:id="rId2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84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D5A02-CE88-45B4-BB6D-A4264B0D8B53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94A12-BD2C-4CE5-9A7F-EC44A9073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94A12-BD2C-4CE5-9A7F-EC44A907301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C1CE6-C0E6-4227-9E07-D3B0859D4D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1A585A-4548-4D45-8954-E62E9B0295C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1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1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1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1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1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1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030139" y="4038600"/>
            <a:ext cx="236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smtClean="0">
                <a:latin typeface="Calibri" pitchFamily="34" charset="0"/>
                <a:cs typeface="Calibri" pitchFamily="34" charset="0"/>
              </a:rPr>
              <a:t>CITEP</a:t>
            </a:r>
            <a:endParaRPr lang="en-US" sz="72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473204" y="5334000"/>
            <a:ext cx="7515436" cy="1259576"/>
            <a:chOff x="1181104" y="1981200"/>
            <a:chExt cx="7696200" cy="1740932"/>
          </a:xfrm>
        </p:grpSpPr>
        <p:grpSp>
          <p:nvGrpSpPr>
            <p:cNvPr id="11" name="Group 10"/>
            <p:cNvGrpSpPr/>
            <p:nvPr/>
          </p:nvGrpSpPr>
          <p:grpSpPr>
            <a:xfrm>
              <a:off x="1447800" y="1981200"/>
              <a:ext cx="7167563" cy="1226330"/>
              <a:chOff x="914400" y="838200"/>
              <a:chExt cx="7167563" cy="1226330"/>
            </a:xfrm>
          </p:grpSpPr>
          <p:pic>
            <p:nvPicPr>
              <p:cNvPr id="12" name="Picture 2" descr="C:\Documents and Settings\ROP\My Documents\My Pictures\15-industry-gif\03_Build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14400" y="838200"/>
                <a:ext cx="1219200" cy="1219200"/>
              </a:xfrm>
              <a:prstGeom prst="rect">
                <a:avLst/>
              </a:prstGeom>
              <a:noFill/>
            </p:spPr>
          </p:pic>
          <p:pic>
            <p:nvPicPr>
              <p:cNvPr id="13" name="Picture 3" descr="C:\Documents and Settings\ROP\My Documents\My Pictures\15-industry-gif\05_Energy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362200" y="838200"/>
                <a:ext cx="1219200" cy="1226330"/>
              </a:xfrm>
              <a:prstGeom prst="rect">
                <a:avLst/>
              </a:prstGeom>
              <a:noFill/>
            </p:spPr>
          </p:pic>
          <p:pic>
            <p:nvPicPr>
              <p:cNvPr id="14" name="Picture 4" descr="C:\Documents and Settings\ROP\My Documents\My Pictures\15-industry-gif\06_Engineer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33800" y="838200"/>
                <a:ext cx="1223963" cy="1223963"/>
              </a:xfrm>
              <a:prstGeom prst="rect">
                <a:avLst/>
              </a:prstGeom>
              <a:noFill/>
            </p:spPr>
          </p:pic>
          <p:pic>
            <p:nvPicPr>
              <p:cNvPr id="15" name="Picture 5" descr="C:\Documents and Settings\ROP\My Documents\My Pictures\15-industry-gif\12_Manufacturing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57800" y="838200"/>
                <a:ext cx="1219200" cy="1219200"/>
              </a:xfrm>
              <a:prstGeom prst="rect">
                <a:avLst/>
              </a:prstGeom>
              <a:noFill/>
            </p:spPr>
          </p:pic>
          <p:pic>
            <p:nvPicPr>
              <p:cNvPr id="16" name="Picture 6" descr="C:\Documents and Settings\ROP\My Documents\My Pictures\15-industry-gif\15_Trans.gi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58000" y="838200"/>
                <a:ext cx="1223963" cy="1223963"/>
              </a:xfrm>
              <a:prstGeom prst="rect">
                <a:avLst/>
              </a:prstGeom>
              <a:noFill/>
            </p:spPr>
          </p:pic>
        </p:grpSp>
        <p:sp>
          <p:nvSpPr>
            <p:cNvPr id="18" name="Rectangle 17"/>
            <p:cNvSpPr/>
            <p:nvPr/>
          </p:nvSpPr>
          <p:spPr>
            <a:xfrm>
              <a:off x="1181104" y="3352800"/>
              <a:ext cx="7696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CALIFORNIA INDUSTRIAL TECHNOLOGY EDUCATION PROJECT</a:t>
              </a:r>
              <a:endParaRPr lang="en-US" dirty="0"/>
            </a:p>
          </p:txBody>
        </p:sp>
      </p:grpSp>
      <p:pic>
        <p:nvPicPr>
          <p:cNvPr id="22" name="Picture 21" descr="ROP logo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312" y="65311"/>
            <a:ext cx="1752600" cy="92194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219200" y="914400"/>
            <a:ext cx="772519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Remodeling 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Industrial Technology 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Education in California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81000" y="914400"/>
            <a:ext cx="1137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CITEP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89804" y="152400"/>
            <a:ext cx="2667000" cy="685800"/>
            <a:chOff x="4114800" y="609600"/>
            <a:chExt cx="2667000" cy="685800"/>
          </a:xfrm>
        </p:grpSpPr>
        <p:sp>
          <p:nvSpPr>
            <p:cNvPr id="20" name="Rectangle 19"/>
            <p:cNvSpPr/>
            <p:nvPr/>
          </p:nvSpPr>
          <p:spPr>
            <a:xfrm>
              <a:off x="4114800" y="609600"/>
              <a:ext cx="2667000" cy="685800"/>
            </a:xfrm>
            <a:prstGeom prst="rect">
              <a:avLst/>
            </a:prstGeom>
            <a:solidFill>
              <a:schemeClr val="accent4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10"/>
            <p:cNvGrpSpPr/>
            <p:nvPr/>
          </p:nvGrpSpPr>
          <p:grpSpPr>
            <a:xfrm>
              <a:off x="4267200" y="762000"/>
              <a:ext cx="2377356" cy="400697"/>
              <a:chOff x="914400" y="838200"/>
              <a:chExt cx="7167563" cy="1226330"/>
            </a:xfrm>
            <a:solidFill>
              <a:schemeClr val="accent3"/>
            </a:solidFill>
          </p:grpSpPr>
          <p:pic>
            <p:nvPicPr>
              <p:cNvPr id="12" name="Picture 2" descr="C:\Documents and Settings\ROP\My Documents\My Pictures\15-industry-gif\03_Build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14400" y="838200"/>
                <a:ext cx="1219200" cy="1219200"/>
              </a:xfrm>
              <a:prstGeom prst="rect">
                <a:avLst/>
              </a:prstGeom>
              <a:grpFill/>
            </p:spPr>
          </p:pic>
          <p:pic>
            <p:nvPicPr>
              <p:cNvPr id="13" name="Picture 3" descr="C:\Documents and Settings\ROP\My Documents\My Pictures\15-industry-gif\05_Energy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362200" y="838200"/>
                <a:ext cx="1219200" cy="1226330"/>
              </a:xfrm>
              <a:prstGeom prst="rect">
                <a:avLst/>
              </a:prstGeom>
              <a:grpFill/>
            </p:spPr>
          </p:pic>
          <p:pic>
            <p:nvPicPr>
              <p:cNvPr id="14" name="Picture 4" descr="C:\Documents and Settings\ROP\My Documents\My Pictures\15-industry-gif\06_Engineer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33800" y="838200"/>
                <a:ext cx="1223963" cy="1223963"/>
              </a:xfrm>
              <a:prstGeom prst="rect">
                <a:avLst/>
              </a:prstGeom>
              <a:grpFill/>
            </p:spPr>
          </p:pic>
          <p:pic>
            <p:nvPicPr>
              <p:cNvPr id="15" name="Picture 5" descr="C:\Documents and Settings\ROP\My Documents\My Pictures\15-industry-gif\12_Manufacturing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57800" y="838200"/>
                <a:ext cx="1219200" cy="1219200"/>
              </a:xfrm>
              <a:prstGeom prst="rect">
                <a:avLst/>
              </a:prstGeom>
              <a:grpFill/>
            </p:spPr>
          </p:pic>
          <p:pic>
            <p:nvPicPr>
              <p:cNvPr id="16" name="Picture 6" descr="C:\Documents and Settings\ROP\My Documents\My Pictures\15-industry-gif\15_Trans.gi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58000" y="838200"/>
                <a:ext cx="1223963" cy="1223963"/>
              </a:xfrm>
              <a:prstGeom prst="rect">
                <a:avLst/>
              </a:prstGeom>
              <a:grpFill/>
            </p:spPr>
          </p:pic>
        </p:grpSp>
      </p:grp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914400" y="1447800"/>
          <a:ext cx="7924800" cy="4486656"/>
        </p:xfrm>
        <a:graphic>
          <a:graphicData uri="http://schemas.openxmlformats.org/drawingml/2006/table">
            <a:tbl>
              <a:tblPr/>
              <a:tblGrid>
                <a:gridCol w="2641600"/>
                <a:gridCol w="2641600"/>
                <a:gridCol w="2641600"/>
              </a:tblGrid>
              <a:tr h="229849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Computer Hardware, Electrical, and Networking Engineering Pathway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9849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CTE Courses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32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Introductory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Concentration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Capstone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1225862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Computer &amp; Network Fundamentals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Introduction to Electricity / Digital Electronics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Exploring Technology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Technical Core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Communication Technology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Computer and Communications Networking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Computer Systems Design / Maintenance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Electrical Codes and Systems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Signal Communications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Digital &amp; Analog Electronics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Electronic Systems Technology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</a:b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Computer Networking and Administration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Electrical / Electronic Technology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Essentials of Information Technology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Digital Video Security and Surveillance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81000" y="914400"/>
            <a:ext cx="1137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CITEP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89804" y="152400"/>
            <a:ext cx="2667000" cy="685800"/>
            <a:chOff x="4114800" y="609600"/>
            <a:chExt cx="2667000" cy="685800"/>
          </a:xfrm>
        </p:grpSpPr>
        <p:sp>
          <p:nvSpPr>
            <p:cNvPr id="20" name="Rectangle 19"/>
            <p:cNvSpPr/>
            <p:nvPr/>
          </p:nvSpPr>
          <p:spPr>
            <a:xfrm>
              <a:off x="4114800" y="609600"/>
              <a:ext cx="2667000" cy="685800"/>
            </a:xfrm>
            <a:prstGeom prst="rect">
              <a:avLst/>
            </a:prstGeom>
            <a:solidFill>
              <a:schemeClr val="accent4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10"/>
            <p:cNvGrpSpPr/>
            <p:nvPr/>
          </p:nvGrpSpPr>
          <p:grpSpPr>
            <a:xfrm>
              <a:off x="4267200" y="762000"/>
              <a:ext cx="2377356" cy="400697"/>
              <a:chOff x="914400" y="838200"/>
              <a:chExt cx="7167563" cy="1226330"/>
            </a:xfrm>
            <a:solidFill>
              <a:schemeClr val="accent3"/>
            </a:solidFill>
          </p:grpSpPr>
          <p:pic>
            <p:nvPicPr>
              <p:cNvPr id="12" name="Picture 2" descr="C:\Documents and Settings\ROP\My Documents\My Pictures\15-industry-gif\03_Build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14400" y="838200"/>
                <a:ext cx="1219200" cy="1219200"/>
              </a:xfrm>
              <a:prstGeom prst="rect">
                <a:avLst/>
              </a:prstGeom>
              <a:grpFill/>
            </p:spPr>
          </p:pic>
          <p:pic>
            <p:nvPicPr>
              <p:cNvPr id="13" name="Picture 3" descr="C:\Documents and Settings\ROP\My Documents\My Pictures\15-industry-gif\05_Energy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362200" y="838200"/>
                <a:ext cx="1219200" cy="1226330"/>
              </a:xfrm>
              <a:prstGeom prst="rect">
                <a:avLst/>
              </a:prstGeom>
              <a:grpFill/>
            </p:spPr>
          </p:pic>
          <p:pic>
            <p:nvPicPr>
              <p:cNvPr id="14" name="Picture 4" descr="C:\Documents and Settings\ROP\My Documents\My Pictures\15-industry-gif\06_Engineer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33800" y="838200"/>
                <a:ext cx="1223963" cy="1223963"/>
              </a:xfrm>
              <a:prstGeom prst="rect">
                <a:avLst/>
              </a:prstGeom>
              <a:grpFill/>
            </p:spPr>
          </p:pic>
          <p:pic>
            <p:nvPicPr>
              <p:cNvPr id="15" name="Picture 5" descr="C:\Documents and Settings\ROP\My Documents\My Pictures\15-industry-gif\12_Manufacturing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57800" y="838200"/>
                <a:ext cx="1219200" cy="1219200"/>
              </a:xfrm>
              <a:prstGeom prst="rect">
                <a:avLst/>
              </a:prstGeom>
              <a:grpFill/>
            </p:spPr>
          </p:pic>
          <p:pic>
            <p:nvPicPr>
              <p:cNvPr id="16" name="Picture 6" descr="C:\Documents and Settings\ROP\My Documents\My Pictures\15-industry-gif\15_Trans.gi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58000" y="838200"/>
                <a:ext cx="1223963" cy="1223963"/>
              </a:xfrm>
              <a:prstGeom prst="rect">
                <a:avLst/>
              </a:prstGeom>
              <a:grpFill/>
            </p:spPr>
          </p:pic>
        </p:grpSp>
      </p:grp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143000" y="1447800"/>
          <a:ext cx="7696200" cy="3068066"/>
        </p:xfrm>
        <a:graphic>
          <a:graphicData uri="http://schemas.openxmlformats.org/drawingml/2006/table">
            <a:tbl>
              <a:tblPr/>
              <a:tblGrid>
                <a:gridCol w="2565400"/>
                <a:gridCol w="2565400"/>
                <a:gridCol w="2565400"/>
              </a:tblGrid>
              <a:tr h="229849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Graphic Arts Technology Pathway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9849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CTE Courses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32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Introductory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Concentration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Capstone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766164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0" dirty="0">
                          <a:latin typeface="Calibri"/>
                          <a:ea typeface="Calibri"/>
                          <a:cs typeface="Times New Roman"/>
                        </a:rPr>
                        <a:t>Keyboarding/Computer </a:t>
                      </a:r>
                      <a:r>
                        <a:rPr lang="en-US" sz="1600" b="0" dirty="0" smtClean="0">
                          <a:latin typeface="Calibri"/>
                          <a:ea typeface="Calibri"/>
                          <a:cs typeface="Times New Roman"/>
                        </a:rPr>
                        <a:t>Applications</a:t>
                      </a:r>
                      <a:br>
                        <a:rPr lang="en-US" sz="1600" b="0" dirty="0" smtClean="0">
                          <a:latin typeface="Calibri"/>
                          <a:ea typeface="Calibri"/>
                          <a:cs typeface="Times New Roman"/>
                        </a:rPr>
                      </a:br>
                      <a:endParaRPr lang="en-US" sz="16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Introduction to Graphic Arts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Advanced Graphic Arts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0" dirty="0">
                          <a:latin typeface="Calibri"/>
                          <a:ea typeface="Calibri"/>
                          <a:cs typeface="Times New Roman"/>
                        </a:rPr>
                        <a:t>Web Design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0" dirty="0">
                          <a:latin typeface="Calibri"/>
                          <a:ea typeface="Calibri"/>
                          <a:cs typeface="Times New Roman"/>
                        </a:rPr>
                        <a:t>Video Production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0" dirty="0">
                          <a:latin typeface="Calibri"/>
                          <a:ea typeface="Calibri"/>
                          <a:cs typeface="Times New Roman"/>
                        </a:rPr>
                        <a:t>Animation/Motion Graphics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0" dirty="0">
                          <a:latin typeface="Calibri"/>
                          <a:ea typeface="Calibri"/>
                          <a:cs typeface="Times New Roman"/>
                        </a:rPr>
                        <a:t>Commercial </a:t>
                      </a:r>
                      <a:r>
                        <a:rPr lang="en-US" sz="1600" b="0" dirty="0" smtClean="0">
                          <a:latin typeface="Calibri"/>
                          <a:ea typeface="Calibri"/>
                          <a:cs typeface="Times New Roman"/>
                        </a:rPr>
                        <a:t>Art</a:t>
                      </a:r>
                      <a:endParaRPr lang="en-US" sz="1600" b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Commercial Photography</a:t>
                      </a:r>
                      <a:r>
                        <a:rPr lang="en-US" sz="1600" b="0" dirty="0" smtClean="0"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US" sz="1600" b="0" dirty="0" smtClean="0">
                          <a:latin typeface="Calibri"/>
                          <a:ea typeface="Calibri"/>
                          <a:cs typeface="Times New Roman"/>
                        </a:rPr>
                      </a:br>
                      <a:endParaRPr lang="en-US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81000" y="914400"/>
            <a:ext cx="1137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CITEP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89804" y="152400"/>
            <a:ext cx="2667000" cy="685800"/>
            <a:chOff x="4114800" y="609600"/>
            <a:chExt cx="2667000" cy="685800"/>
          </a:xfrm>
        </p:grpSpPr>
        <p:sp>
          <p:nvSpPr>
            <p:cNvPr id="20" name="Rectangle 19"/>
            <p:cNvSpPr/>
            <p:nvPr/>
          </p:nvSpPr>
          <p:spPr>
            <a:xfrm>
              <a:off x="4114800" y="609600"/>
              <a:ext cx="2667000" cy="685800"/>
            </a:xfrm>
            <a:prstGeom prst="rect">
              <a:avLst/>
            </a:prstGeom>
            <a:solidFill>
              <a:schemeClr val="accent4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10"/>
            <p:cNvGrpSpPr/>
            <p:nvPr/>
          </p:nvGrpSpPr>
          <p:grpSpPr>
            <a:xfrm>
              <a:off x="4267200" y="762000"/>
              <a:ext cx="2377356" cy="400697"/>
              <a:chOff x="914400" y="838200"/>
              <a:chExt cx="7167563" cy="1226330"/>
            </a:xfrm>
            <a:solidFill>
              <a:schemeClr val="accent3"/>
            </a:solidFill>
          </p:grpSpPr>
          <p:pic>
            <p:nvPicPr>
              <p:cNvPr id="12" name="Picture 2" descr="C:\Documents and Settings\ROP\My Documents\My Pictures\15-industry-gif\03_Build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14400" y="838200"/>
                <a:ext cx="1219200" cy="1219200"/>
              </a:xfrm>
              <a:prstGeom prst="rect">
                <a:avLst/>
              </a:prstGeom>
              <a:grpFill/>
            </p:spPr>
          </p:pic>
          <p:pic>
            <p:nvPicPr>
              <p:cNvPr id="13" name="Picture 3" descr="C:\Documents and Settings\ROP\My Documents\My Pictures\15-industry-gif\05_Energy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362200" y="838200"/>
                <a:ext cx="1219200" cy="1226330"/>
              </a:xfrm>
              <a:prstGeom prst="rect">
                <a:avLst/>
              </a:prstGeom>
              <a:grpFill/>
            </p:spPr>
          </p:pic>
          <p:pic>
            <p:nvPicPr>
              <p:cNvPr id="14" name="Picture 4" descr="C:\Documents and Settings\ROP\My Documents\My Pictures\15-industry-gif\06_Engineer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33800" y="838200"/>
                <a:ext cx="1223963" cy="1223963"/>
              </a:xfrm>
              <a:prstGeom prst="rect">
                <a:avLst/>
              </a:prstGeom>
              <a:grpFill/>
            </p:spPr>
          </p:pic>
          <p:pic>
            <p:nvPicPr>
              <p:cNvPr id="15" name="Picture 5" descr="C:\Documents and Settings\ROP\My Documents\My Pictures\15-industry-gif\12_Manufacturing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57800" y="838200"/>
                <a:ext cx="1219200" cy="1219200"/>
              </a:xfrm>
              <a:prstGeom prst="rect">
                <a:avLst/>
              </a:prstGeom>
              <a:grpFill/>
            </p:spPr>
          </p:pic>
          <p:pic>
            <p:nvPicPr>
              <p:cNvPr id="16" name="Picture 6" descr="C:\Documents and Settings\ROP\My Documents\My Pictures\15-industry-gif\15_Trans.gi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58000" y="838200"/>
                <a:ext cx="1223963" cy="1223963"/>
              </a:xfrm>
              <a:prstGeom prst="rect">
                <a:avLst/>
              </a:prstGeom>
              <a:grpFill/>
            </p:spPr>
          </p:pic>
        </p:grpSp>
      </p:grp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838200" y="1524000"/>
          <a:ext cx="8001000" cy="4206240"/>
        </p:xfrm>
        <a:graphic>
          <a:graphicData uri="http://schemas.openxmlformats.org/drawingml/2006/table">
            <a:tbl>
              <a:tblPr/>
              <a:tblGrid>
                <a:gridCol w="1631272"/>
                <a:gridCol w="3262544"/>
                <a:gridCol w="3107184"/>
              </a:tblGrid>
              <a:tr h="229849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Vehicle Service, Maintenance and Repair Pathway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9849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CTE Courses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32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Introductory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Concentration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Capstone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1072629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Intro to </a:t>
                      </a:r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Auto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Auto 9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Auto Technology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Auto Systems 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Technology </a:t>
                      </a:r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(Auto</a:t>
                      </a:r>
                      <a:r>
                        <a:rPr lang="en-US" sz="1600" b="1" baseline="0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 Tech 2)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ASE1 Engine Repair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ASE 4 Suspension &amp; Steering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ASE 5 Brakes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ASE 7 Heating &amp; Air 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Conditioning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Auto 10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Auto 11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Engine Technology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Auto Systems </a:t>
                      </a:r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Technology (Auto Tech 3)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ASE1 Engine Repair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ASE 4 Suspension &amp; Steering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ASE 2 Auto Transmission &amp; Transaxle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ASE 3 Manual Drive Train &amp; Axle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ASE 6 Electrical &amp; Electronic Systems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ASE 8 Engine 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Performance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Auto 12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</a:b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/>
          <p:nvPr/>
        </p:nvGrpSpPr>
        <p:grpSpPr>
          <a:xfrm>
            <a:off x="89804" y="152400"/>
            <a:ext cx="2667000" cy="685800"/>
            <a:chOff x="4114800" y="609600"/>
            <a:chExt cx="2667000" cy="685800"/>
          </a:xfrm>
        </p:grpSpPr>
        <p:sp>
          <p:nvSpPr>
            <p:cNvPr id="20" name="Rectangle 19"/>
            <p:cNvSpPr/>
            <p:nvPr/>
          </p:nvSpPr>
          <p:spPr>
            <a:xfrm>
              <a:off x="4114800" y="609600"/>
              <a:ext cx="2667000" cy="685800"/>
            </a:xfrm>
            <a:prstGeom prst="rect">
              <a:avLst/>
            </a:prstGeom>
            <a:solidFill>
              <a:schemeClr val="accent4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10"/>
            <p:cNvGrpSpPr/>
            <p:nvPr/>
          </p:nvGrpSpPr>
          <p:grpSpPr>
            <a:xfrm>
              <a:off x="4267200" y="762000"/>
              <a:ext cx="2377356" cy="400697"/>
              <a:chOff x="914400" y="838200"/>
              <a:chExt cx="7167563" cy="1226330"/>
            </a:xfrm>
            <a:solidFill>
              <a:schemeClr val="accent3"/>
            </a:solidFill>
          </p:grpSpPr>
          <p:pic>
            <p:nvPicPr>
              <p:cNvPr id="12" name="Picture 2" descr="C:\Documents and Settings\ROP\My Documents\My Pictures\15-industry-gif\03_Build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14400" y="838200"/>
                <a:ext cx="1219200" cy="1219200"/>
              </a:xfrm>
              <a:prstGeom prst="rect">
                <a:avLst/>
              </a:prstGeom>
              <a:grpFill/>
            </p:spPr>
          </p:pic>
          <p:pic>
            <p:nvPicPr>
              <p:cNvPr id="13" name="Picture 3" descr="C:\Documents and Settings\ROP\My Documents\My Pictures\15-industry-gif\05_Energy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362200" y="838200"/>
                <a:ext cx="1219200" cy="1226330"/>
              </a:xfrm>
              <a:prstGeom prst="rect">
                <a:avLst/>
              </a:prstGeom>
              <a:grpFill/>
            </p:spPr>
          </p:pic>
          <p:pic>
            <p:nvPicPr>
              <p:cNvPr id="14" name="Picture 4" descr="C:\Documents and Settings\ROP\My Documents\My Pictures\15-industry-gif\06_Engineer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33800" y="838200"/>
                <a:ext cx="1223963" cy="1223963"/>
              </a:xfrm>
              <a:prstGeom prst="rect">
                <a:avLst/>
              </a:prstGeom>
              <a:grpFill/>
            </p:spPr>
          </p:pic>
          <p:pic>
            <p:nvPicPr>
              <p:cNvPr id="15" name="Picture 5" descr="C:\Documents and Settings\ROP\My Documents\My Pictures\15-industry-gif\12_Manufacturing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57800" y="838200"/>
                <a:ext cx="1219200" cy="1219200"/>
              </a:xfrm>
              <a:prstGeom prst="rect">
                <a:avLst/>
              </a:prstGeom>
              <a:grpFill/>
            </p:spPr>
          </p:pic>
          <p:pic>
            <p:nvPicPr>
              <p:cNvPr id="16" name="Picture 6" descr="C:\Documents and Settings\ROP\My Documents\My Pictures\15-industry-gif\15_Trans.gi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58000" y="838200"/>
                <a:ext cx="1223963" cy="1223963"/>
              </a:xfrm>
              <a:prstGeom prst="rect">
                <a:avLst/>
              </a:prstGeom>
              <a:grpFill/>
            </p:spPr>
          </p:pic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 t="8231" b="1576"/>
          <a:stretch>
            <a:fillRect/>
          </a:stretch>
        </p:blipFill>
        <p:spPr bwMode="auto">
          <a:xfrm>
            <a:off x="381000" y="1066800"/>
            <a:ext cx="8458200" cy="554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/>
          <p:nvPr/>
        </p:nvGrpSpPr>
        <p:grpSpPr>
          <a:xfrm>
            <a:off x="89804" y="152400"/>
            <a:ext cx="2667000" cy="685800"/>
            <a:chOff x="4114800" y="609600"/>
            <a:chExt cx="2667000" cy="685800"/>
          </a:xfrm>
        </p:grpSpPr>
        <p:sp>
          <p:nvSpPr>
            <p:cNvPr id="20" name="Rectangle 19"/>
            <p:cNvSpPr/>
            <p:nvPr/>
          </p:nvSpPr>
          <p:spPr>
            <a:xfrm>
              <a:off x="4114800" y="609600"/>
              <a:ext cx="2667000" cy="685800"/>
            </a:xfrm>
            <a:prstGeom prst="rect">
              <a:avLst/>
            </a:prstGeom>
            <a:solidFill>
              <a:schemeClr val="accent4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10"/>
            <p:cNvGrpSpPr/>
            <p:nvPr/>
          </p:nvGrpSpPr>
          <p:grpSpPr>
            <a:xfrm>
              <a:off x="4267200" y="762000"/>
              <a:ext cx="2377356" cy="400697"/>
              <a:chOff x="914400" y="838200"/>
              <a:chExt cx="7167563" cy="1226330"/>
            </a:xfrm>
            <a:solidFill>
              <a:schemeClr val="accent3"/>
            </a:solidFill>
          </p:grpSpPr>
          <p:pic>
            <p:nvPicPr>
              <p:cNvPr id="12" name="Picture 2" descr="C:\Documents and Settings\ROP\My Documents\My Pictures\15-industry-gif\03_Build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14400" y="838200"/>
                <a:ext cx="1219200" cy="1219200"/>
              </a:xfrm>
              <a:prstGeom prst="rect">
                <a:avLst/>
              </a:prstGeom>
              <a:grpFill/>
            </p:spPr>
          </p:pic>
          <p:pic>
            <p:nvPicPr>
              <p:cNvPr id="13" name="Picture 3" descr="C:\Documents and Settings\ROP\My Documents\My Pictures\15-industry-gif\05_Energy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362200" y="838200"/>
                <a:ext cx="1219200" cy="1226330"/>
              </a:xfrm>
              <a:prstGeom prst="rect">
                <a:avLst/>
              </a:prstGeom>
              <a:grpFill/>
            </p:spPr>
          </p:pic>
          <p:pic>
            <p:nvPicPr>
              <p:cNvPr id="14" name="Picture 4" descr="C:\Documents and Settings\ROP\My Documents\My Pictures\15-industry-gif\06_Engineer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33800" y="838200"/>
                <a:ext cx="1223963" cy="1223963"/>
              </a:xfrm>
              <a:prstGeom prst="rect">
                <a:avLst/>
              </a:prstGeom>
              <a:grpFill/>
            </p:spPr>
          </p:pic>
          <p:pic>
            <p:nvPicPr>
              <p:cNvPr id="15" name="Picture 5" descr="C:\Documents and Settings\ROP\My Documents\My Pictures\15-industry-gif\12_Manufacturing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57800" y="838200"/>
                <a:ext cx="1219200" cy="1219200"/>
              </a:xfrm>
              <a:prstGeom prst="rect">
                <a:avLst/>
              </a:prstGeom>
              <a:grpFill/>
            </p:spPr>
          </p:pic>
          <p:pic>
            <p:nvPicPr>
              <p:cNvPr id="16" name="Picture 6" descr="C:\Documents and Settings\ROP\My Documents\My Pictures\15-industry-gif\15_Trans.gi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58000" y="838200"/>
                <a:ext cx="1223963" cy="1223963"/>
              </a:xfrm>
              <a:prstGeom prst="rect">
                <a:avLst/>
              </a:prstGeom>
              <a:grpFill/>
            </p:spPr>
          </p:pic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 t="11360" b="2926"/>
          <a:stretch>
            <a:fillRect/>
          </a:stretch>
        </p:blipFill>
        <p:spPr bwMode="auto">
          <a:xfrm>
            <a:off x="228600" y="914400"/>
            <a:ext cx="8636000" cy="537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ular Callout 16"/>
          <p:cNvSpPr/>
          <p:nvPr/>
        </p:nvSpPr>
        <p:spPr>
          <a:xfrm>
            <a:off x="1828800" y="2743200"/>
            <a:ext cx="1066800" cy="533400"/>
          </a:xfrm>
          <a:prstGeom prst="wedgeRectCallout">
            <a:avLst>
              <a:gd name="adj1" fmla="val -97364"/>
              <a:gd name="adj2" fmla="val 6709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4800" y="3276600"/>
            <a:ext cx="13773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Type</a:t>
            </a:r>
          </a:p>
          <a:p>
            <a:r>
              <a:rPr lang="en-US" b="1" dirty="0" smtClean="0"/>
              <a:t>CITEP</a:t>
            </a:r>
            <a:r>
              <a:rPr lang="en-US" dirty="0" smtClean="0">
                <a:solidFill>
                  <a:srgbClr val="FF0000"/>
                </a:solidFill>
              </a:rPr>
              <a:t> in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Search Box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/>
          <p:nvPr/>
        </p:nvGrpSpPr>
        <p:grpSpPr>
          <a:xfrm>
            <a:off x="89804" y="152400"/>
            <a:ext cx="2667000" cy="685800"/>
            <a:chOff x="4114800" y="609600"/>
            <a:chExt cx="2667000" cy="685800"/>
          </a:xfrm>
        </p:grpSpPr>
        <p:sp>
          <p:nvSpPr>
            <p:cNvPr id="20" name="Rectangle 19"/>
            <p:cNvSpPr/>
            <p:nvPr/>
          </p:nvSpPr>
          <p:spPr>
            <a:xfrm>
              <a:off x="4114800" y="609600"/>
              <a:ext cx="2667000" cy="685800"/>
            </a:xfrm>
            <a:prstGeom prst="rect">
              <a:avLst/>
            </a:prstGeom>
            <a:solidFill>
              <a:schemeClr val="accent4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10"/>
            <p:cNvGrpSpPr/>
            <p:nvPr/>
          </p:nvGrpSpPr>
          <p:grpSpPr>
            <a:xfrm>
              <a:off x="4267200" y="762000"/>
              <a:ext cx="2377356" cy="400697"/>
              <a:chOff x="914400" y="838200"/>
              <a:chExt cx="7167563" cy="1226330"/>
            </a:xfrm>
            <a:solidFill>
              <a:schemeClr val="accent3"/>
            </a:solidFill>
          </p:grpSpPr>
          <p:pic>
            <p:nvPicPr>
              <p:cNvPr id="12" name="Picture 2" descr="C:\Documents and Settings\ROP\My Documents\My Pictures\15-industry-gif\03_Build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14400" y="838200"/>
                <a:ext cx="1219200" cy="1219200"/>
              </a:xfrm>
              <a:prstGeom prst="rect">
                <a:avLst/>
              </a:prstGeom>
              <a:grpFill/>
            </p:spPr>
          </p:pic>
          <p:pic>
            <p:nvPicPr>
              <p:cNvPr id="13" name="Picture 3" descr="C:\Documents and Settings\ROP\My Documents\My Pictures\15-industry-gif\05_Energy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362200" y="838200"/>
                <a:ext cx="1219200" cy="1226330"/>
              </a:xfrm>
              <a:prstGeom prst="rect">
                <a:avLst/>
              </a:prstGeom>
              <a:grpFill/>
            </p:spPr>
          </p:pic>
          <p:pic>
            <p:nvPicPr>
              <p:cNvPr id="14" name="Picture 4" descr="C:\Documents and Settings\ROP\My Documents\My Pictures\15-industry-gif\06_Engineer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33800" y="838200"/>
                <a:ext cx="1223963" cy="1223963"/>
              </a:xfrm>
              <a:prstGeom prst="rect">
                <a:avLst/>
              </a:prstGeom>
              <a:grpFill/>
            </p:spPr>
          </p:pic>
          <p:pic>
            <p:nvPicPr>
              <p:cNvPr id="15" name="Picture 5" descr="C:\Documents and Settings\ROP\My Documents\My Pictures\15-industry-gif\12_Manufacturing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57800" y="838200"/>
                <a:ext cx="1219200" cy="1219200"/>
              </a:xfrm>
              <a:prstGeom prst="rect">
                <a:avLst/>
              </a:prstGeom>
              <a:grpFill/>
            </p:spPr>
          </p:pic>
          <p:pic>
            <p:nvPicPr>
              <p:cNvPr id="16" name="Picture 6" descr="C:\Documents and Settings\ROP\My Documents\My Pictures\15-industry-gif\15_Trans.gi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58000" y="838200"/>
                <a:ext cx="1223963" cy="1223963"/>
              </a:xfrm>
              <a:prstGeom prst="rect">
                <a:avLst/>
              </a:prstGeom>
              <a:grpFill/>
            </p:spPr>
          </p:pic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 l="16500" t="11360" b="2926"/>
          <a:stretch>
            <a:fillRect/>
          </a:stretch>
        </p:blipFill>
        <p:spPr bwMode="auto">
          <a:xfrm>
            <a:off x="1143000" y="990600"/>
            <a:ext cx="7721600" cy="575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858001" y="2667000"/>
            <a:ext cx="182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CITEP courses</a:t>
            </a:r>
          </a:p>
          <a:p>
            <a:pPr algn="ctr"/>
            <a:r>
              <a:rPr lang="en-US" dirty="0" smtClean="0"/>
              <a:t>are identified in</a:t>
            </a:r>
          </a:p>
          <a:p>
            <a:pPr algn="ctr"/>
            <a:r>
              <a:rPr lang="en-US" dirty="0" smtClean="0"/>
              <a:t>parentheses </a:t>
            </a:r>
          </a:p>
          <a:p>
            <a:pPr algn="ctr"/>
            <a:r>
              <a:rPr lang="en-US" dirty="0" smtClean="0"/>
              <a:t>at the end of the</a:t>
            </a:r>
          </a:p>
          <a:p>
            <a:pPr algn="ctr"/>
            <a:r>
              <a:rPr lang="en-US" dirty="0" smtClean="0"/>
              <a:t>course title 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10800000" flipV="1">
            <a:off x="4648200" y="2819400"/>
            <a:ext cx="2286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4114800" y="2819400"/>
            <a:ext cx="2819400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3962400" y="2971800"/>
            <a:ext cx="3124200" cy="2819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/>
          <p:nvPr/>
        </p:nvGrpSpPr>
        <p:grpSpPr>
          <a:xfrm>
            <a:off x="70335" y="76200"/>
            <a:ext cx="2286000" cy="762000"/>
            <a:chOff x="4114800" y="609600"/>
            <a:chExt cx="2667000" cy="685800"/>
          </a:xfrm>
        </p:grpSpPr>
        <p:sp>
          <p:nvSpPr>
            <p:cNvPr id="20" name="Rectangle 19"/>
            <p:cNvSpPr/>
            <p:nvPr/>
          </p:nvSpPr>
          <p:spPr>
            <a:xfrm>
              <a:off x="4114800" y="609600"/>
              <a:ext cx="2667000" cy="685800"/>
            </a:xfrm>
            <a:prstGeom prst="rect">
              <a:avLst/>
            </a:prstGeom>
            <a:solidFill>
              <a:schemeClr val="accent4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10"/>
            <p:cNvGrpSpPr/>
            <p:nvPr/>
          </p:nvGrpSpPr>
          <p:grpSpPr>
            <a:xfrm>
              <a:off x="4267200" y="762000"/>
              <a:ext cx="2377356" cy="400697"/>
              <a:chOff x="914400" y="838200"/>
              <a:chExt cx="7167563" cy="1226330"/>
            </a:xfrm>
            <a:solidFill>
              <a:schemeClr val="accent3"/>
            </a:solidFill>
          </p:grpSpPr>
          <p:pic>
            <p:nvPicPr>
              <p:cNvPr id="12" name="Picture 2" descr="C:\Documents and Settings\ROP\My Documents\My Pictures\15-industry-gif\03_Build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14400" y="838200"/>
                <a:ext cx="1219200" cy="1219200"/>
              </a:xfrm>
              <a:prstGeom prst="rect">
                <a:avLst/>
              </a:prstGeom>
              <a:grpFill/>
            </p:spPr>
          </p:pic>
          <p:pic>
            <p:nvPicPr>
              <p:cNvPr id="13" name="Picture 3" descr="C:\Documents and Settings\ROP\My Documents\My Pictures\15-industry-gif\05_Energy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362200" y="838200"/>
                <a:ext cx="1219200" cy="1226330"/>
              </a:xfrm>
              <a:prstGeom prst="rect">
                <a:avLst/>
              </a:prstGeom>
              <a:grpFill/>
            </p:spPr>
          </p:pic>
          <p:pic>
            <p:nvPicPr>
              <p:cNvPr id="14" name="Picture 4" descr="C:\Documents and Settings\ROP\My Documents\My Pictures\15-industry-gif\06_Engineer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33800" y="838200"/>
                <a:ext cx="1223963" cy="1223963"/>
              </a:xfrm>
              <a:prstGeom prst="rect">
                <a:avLst/>
              </a:prstGeom>
              <a:grpFill/>
            </p:spPr>
          </p:pic>
          <p:pic>
            <p:nvPicPr>
              <p:cNvPr id="15" name="Picture 5" descr="C:\Documents and Settings\ROP\My Documents\My Pictures\15-industry-gif\12_Manufacturing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57800" y="838200"/>
                <a:ext cx="1219200" cy="1219200"/>
              </a:xfrm>
              <a:prstGeom prst="rect">
                <a:avLst/>
              </a:prstGeom>
              <a:grpFill/>
            </p:spPr>
          </p:pic>
          <p:pic>
            <p:nvPicPr>
              <p:cNvPr id="16" name="Picture 6" descr="C:\Documents and Settings\ROP\My Documents\My Pictures\15-industry-gif\15_Trans.gi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58000" y="838200"/>
                <a:ext cx="1223963" cy="1223963"/>
              </a:xfrm>
              <a:prstGeom prst="rect">
                <a:avLst/>
              </a:prstGeom>
              <a:grpFill/>
            </p:spPr>
          </p:pic>
        </p:grp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/>
          <a:srcRect l="15531" t="11360" r="18256" b="2926"/>
          <a:stretch>
            <a:fillRect/>
          </a:stretch>
        </p:blipFill>
        <p:spPr bwMode="auto">
          <a:xfrm>
            <a:off x="2438400" y="685800"/>
            <a:ext cx="6324600" cy="594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/>
          <p:nvPr/>
        </p:nvGrpSpPr>
        <p:grpSpPr>
          <a:xfrm>
            <a:off x="89804" y="152400"/>
            <a:ext cx="2667000" cy="685800"/>
            <a:chOff x="4114800" y="609600"/>
            <a:chExt cx="2667000" cy="685800"/>
          </a:xfrm>
        </p:grpSpPr>
        <p:sp>
          <p:nvSpPr>
            <p:cNvPr id="20" name="Rectangle 19"/>
            <p:cNvSpPr/>
            <p:nvPr/>
          </p:nvSpPr>
          <p:spPr>
            <a:xfrm>
              <a:off x="4114800" y="609600"/>
              <a:ext cx="2667000" cy="685800"/>
            </a:xfrm>
            <a:prstGeom prst="rect">
              <a:avLst/>
            </a:prstGeom>
            <a:solidFill>
              <a:schemeClr val="accent4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10"/>
            <p:cNvGrpSpPr/>
            <p:nvPr/>
          </p:nvGrpSpPr>
          <p:grpSpPr>
            <a:xfrm>
              <a:off x="4267200" y="762000"/>
              <a:ext cx="2377356" cy="400697"/>
              <a:chOff x="914400" y="838200"/>
              <a:chExt cx="7167563" cy="1226330"/>
            </a:xfrm>
            <a:solidFill>
              <a:schemeClr val="accent3"/>
            </a:solidFill>
          </p:grpSpPr>
          <p:pic>
            <p:nvPicPr>
              <p:cNvPr id="12" name="Picture 2" descr="C:\Documents and Settings\ROP\My Documents\My Pictures\15-industry-gif\03_Build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14400" y="838200"/>
                <a:ext cx="1219200" cy="1219200"/>
              </a:xfrm>
              <a:prstGeom prst="rect">
                <a:avLst/>
              </a:prstGeom>
              <a:grpFill/>
            </p:spPr>
          </p:pic>
          <p:pic>
            <p:nvPicPr>
              <p:cNvPr id="13" name="Picture 3" descr="C:\Documents and Settings\ROP\My Documents\My Pictures\15-industry-gif\05_Energy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362200" y="838200"/>
                <a:ext cx="1219200" cy="1226330"/>
              </a:xfrm>
              <a:prstGeom prst="rect">
                <a:avLst/>
              </a:prstGeom>
              <a:grpFill/>
            </p:spPr>
          </p:pic>
          <p:pic>
            <p:nvPicPr>
              <p:cNvPr id="14" name="Picture 4" descr="C:\Documents and Settings\ROP\My Documents\My Pictures\15-industry-gif\06_Engineer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33800" y="838200"/>
                <a:ext cx="1223963" cy="1223963"/>
              </a:xfrm>
              <a:prstGeom prst="rect">
                <a:avLst/>
              </a:prstGeom>
              <a:grpFill/>
            </p:spPr>
          </p:pic>
          <p:pic>
            <p:nvPicPr>
              <p:cNvPr id="15" name="Picture 5" descr="C:\Documents and Settings\ROP\My Documents\My Pictures\15-industry-gif\12_Manufacturing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57800" y="838200"/>
                <a:ext cx="1219200" cy="1219200"/>
              </a:xfrm>
              <a:prstGeom prst="rect">
                <a:avLst/>
              </a:prstGeom>
              <a:grpFill/>
            </p:spPr>
          </p:pic>
          <p:pic>
            <p:nvPicPr>
              <p:cNvPr id="16" name="Picture 6" descr="C:\Documents and Settings\ROP\My Documents\My Pictures\15-industry-gif\15_Trans.gi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58000" y="838200"/>
                <a:ext cx="1223963" cy="1223963"/>
              </a:xfrm>
              <a:prstGeom prst="rect">
                <a:avLst/>
              </a:prstGeom>
              <a:grpFill/>
            </p:spPr>
          </p:pic>
        </p:grp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/>
          <a:srcRect l="17250" t="11360" r="19000" b="2926"/>
          <a:stretch>
            <a:fillRect/>
          </a:stretch>
        </p:blipFill>
        <p:spPr bwMode="auto">
          <a:xfrm>
            <a:off x="2438400" y="470880"/>
            <a:ext cx="6477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/>
          <p:nvPr/>
        </p:nvGrpSpPr>
        <p:grpSpPr>
          <a:xfrm>
            <a:off x="89804" y="152400"/>
            <a:ext cx="2667000" cy="685800"/>
            <a:chOff x="4114800" y="609600"/>
            <a:chExt cx="2667000" cy="685800"/>
          </a:xfrm>
        </p:grpSpPr>
        <p:sp>
          <p:nvSpPr>
            <p:cNvPr id="20" name="Rectangle 19"/>
            <p:cNvSpPr/>
            <p:nvPr/>
          </p:nvSpPr>
          <p:spPr>
            <a:xfrm>
              <a:off x="4114800" y="609600"/>
              <a:ext cx="2667000" cy="685800"/>
            </a:xfrm>
            <a:prstGeom prst="rect">
              <a:avLst/>
            </a:prstGeom>
            <a:solidFill>
              <a:schemeClr val="accent4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10"/>
            <p:cNvGrpSpPr/>
            <p:nvPr/>
          </p:nvGrpSpPr>
          <p:grpSpPr>
            <a:xfrm>
              <a:off x="4267200" y="762000"/>
              <a:ext cx="2377356" cy="400697"/>
              <a:chOff x="914400" y="838200"/>
              <a:chExt cx="7167563" cy="1226330"/>
            </a:xfrm>
            <a:solidFill>
              <a:schemeClr val="accent3"/>
            </a:solidFill>
          </p:grpSpPr>
          <p:pic>
            <p:nvPicPr>
              <p:cNvPr id="12" name="Picture 2" descr="C:\Documents and Settings\ROP\My Documents\My Pictures\15-industry-gif\03_Build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14400" y="838200"/>
                <a:ext cx="1219200" cy="1219200"/>
              </a:xfrm>
              <a:prstGeom prst="rect">
                <a:avLst/>
              </a:prstGeom>
              <a:grpFill/>
            </p:spPr>
          </p:pic>
          <p:pic>
            <p:nvPicPr>
              <p:cNvPr id="13" name="Picture 3" descr="C:\Documents and Settings\ROP\My Documents\My Pictures\15-industry-gif\05_Energy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362200" y="838200"/>
                <a:ext cx="1219200" cy="1226330"/>
              </a:xfrm>
              <a:prstGeom prst="rect">
                <a:avLst/>
              </a:prstGeom>
              <a:grpFill/>
            </p:spPr>
          </p:pic>
          <p:pic>
            <p:nvPicPr>
              <p:cNvPr id="14" name="Picture 4" descr="C:\Documents and Settings\ROP\My Documents\My Pictures\15-industry-gif\06_Engineer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33800" y="838200"/>
                <a:ext cx="1223963" cy="1223963"/>
              </a:xfrm>
              <a:prstGeom prst="rect">
                <a:avLst/>
              </a:prstGeom>
              <a:grpFill/>
            </p:spPr>
          </p:pic>
          <p:pic>
            <p:nvPicPr>
              <p:cNvPr id="15" name="Picture 5" descr="C:\Documents and Settings\ROP\My Documents\My Pictures\15-industry-gif\12_Manufacturing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57800" y="838200"/>
                <a:ext cx="1219200" cy="1219200"/>
              </a:xfrm>
              <a:prstGeom prst="rect">
                <a:avLst/>
              </a:prstGeom>
              <a:grpFill/>
            </p:spPr>
          </p:pic>
          <p:pic>
            <p:nvPicPr>
              <p:cNvPr id="16" name="Picture 6" descr="C:\Documents and Settings\ROP\My Documents\My Pictures\15-industry-gif\15_Trans.gi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58000" y="838200"/>
                <a:ext cx="1223963" cy="1223963"/>
              </a:xfrm>
              <a:prstGeom prst="rect">
                <a:avLst/>
              </a:prstGeom>
              <a:grpFill/>
            </p:spPr>
          </p:pic>
        </p:grp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/>
          <a:srcRect l="31500" t="11360" r="19000" b="2926"/>
          <a:stretch>
            <a:fillRect/>
          </a:stretch>
        </p:blipFill>
        <p:spPr bwMode="auto">
          <a:xfrm>
            <a:off x="3352800" y="457200"/>
            <a:ext cx="5029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/>
          <p:nvPr/>
        </p:nvGrpSpPr>
        <p:grpSpPr>
          <a:xfrm>
            <a:off x="89804" y="152400"/>
            <a:ext cx="2667000" cy="685800"/>
            <a:chOff x="4114800" y="609600"/>
            <a:chExt cx="2667000" cy="685800"/>
          </a:xfrm>
        </p:grpSpPr>
        <p:sp>
          <p:nvSpPr>
            <p:cNvPr id="20" name="Rectangle 19"/>
            <p:cNvSpPr/>
            <p:nvPr/>
          </p:nvSpPr>
          <p:spPr>
            <a:xfrm>
              <a:off x="4114800" y="609600"/>
              <a:ext cx="2667000" cy="685800"/>
            </a:xfrm>
            <a:prstGeom prst="rect">
              <a:avLst/>
            </a:prstGeom>
            <a:solidFill>
              <a:schemeClr val="accent4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10"/>
            <p:cNvGrpSpPr/>
            <p:nvPr/>
          </p:nvGrpSpPr>
          <p:grpSpPr>
            <a:xfrm>
              <a:off x="4267200" y="762000"/>
              <a:ext cx="2377356" cy="400697"/>
              <a:chOff x="914400" y="838200"/>
              <a:chExt cx="7167563" cy="1226330"/>
            </a:xfrm>
            <a:solidFill>
              <a:schemeClr val="accent3"/>
            </a:solidFill>
          </p:grpSpPr>
          <p:pic>
            <p:nvPicPr>
              <p:cNvPr id="12" name="Picture 2" descr="C:\Documents and Settings\ROP\My Documents\My Pictures\15-industry-gif\03_Build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14400" y="838200"/>
                <a:ext cx="1219200" cy="1219200"/>
              </a:xfrm>
              <a:prstGeom prst="rect">
                <a:avLst/>
              </a:prstGeom>
              <a:grpFill/>
            </p:spPr>
          </p:pic>
          <p:pic>
            <p:nvPicPr>
              <p:cNvPr id="13" name="Picture 3" descr="C:\Documents and Settings\ROP\My Documents\My Pictures\15-industry-gif\05_Energy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362200" y="838200"/>
                <a:ext cx="1219200" cy="1226330"/>
              </a:xfrm>
              <a:prstGeom prst="rect">
                <a:avLst/>
              </a:prstGeom>
              <a:grpFill/>
            </p:spPr>
          </p:pic>
          <p:pic>
            <p:nvPicPr>
              <p:cNvPr id="14" name="Picture 4" descr="C:\Documents and Settings\ROP\My Documents\My Pictures\15-industry-gif\06_Engineer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33800" y="838200"/>
                <a:ext cx="1223963" cy="1223963"/>
              </a:xfrm>
              <a:prstGeom prst="rect">
                <a:avLst/>
              </a:prstGeom>
              <a:grpFill/>
            </p:spPr>
          </p:pic>
          <p:pic>
            <p:nvPicPr>
              <p:cNvPr id="15" name="Picture 5" descr="C:\Documents and Settings\ROP\My Documents\My Pictures\15-industry-gif\12_Manufacturing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57800" y="838200"/>
                <a:ext cx="1219200" cy="1219200"/>
              </a:xfrm>
              <a:prstGeom prst="rect">
                <a:avLst/>
              </a:prstGeom>
              <a:grpFill/>
            </p:spPr>
          </p:pic>
          <p:pic>
            <p:nvPicPr>
              <p:cNvPr id="16" name="Picture 6" descr="C:\Documents and Settings\ROP\My Documents\My Pictures\15-industry-gif\15_Trans.gi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58000" y="838200"/>
                <a:ext cx="1223963" cy="1223963"/>
              </a:xfrm>
              <a:prstGeom prst="rect">
                <a:avLst/>
              </a:prstGeom>
              <a:grpFill/>
            </p:spPr>
          </p:pic>
        </p:grpSp>
      </p:grp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62000" y="1524000"/>
          <a:ext cx="81534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Building Trades &amp; Construction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District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School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Pathway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David Eldridge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Marysville JUHSD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Lindhurst</a:t>
                      </a:r>
                      <a:r>
                        <a:rPr lang="en-US" sz="1600" dirty="0" smtClean="0"/>
                        <a:t> HS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Cabinetmaking &amp; Woodworking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Chris </a:t>
                      </a:r>
                      <a:r>
                        <a:rPr lang="en-US" sz="1600" dirty="0" err="1" smtClean="0"/>
                        <a:t>Melgoza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Kerman USD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Kerman HS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Cabinetmaking &amp; Woodworking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Daniel Ramirez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Kerman USD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Kerman HS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Residential &amp; Commercial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Ralph </a:t>
                      </a:r>
                      <a:r>
                        <a:rPr lang="en-US" sz="1600" dirty="0" err="1" smtClean="0"/>
                        <a:t>Wigginton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Santa Clara COE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Lincoln HS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Residential &amp; Commercial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762000" y="4800600"/>
          <a:ext cx="8153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Transportation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District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School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Pathway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Ramon </a:t>
                      </a:r>
                      <a:r>
                        <a:rPr lang="en-US" sz="1600" dirty="0" err="1" smtClean="0"/>
                        <a:t>Iniguez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Kerman USD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Kerman HS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Vehicle Maintenance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Jason </a:t>
                      </a:r>
                      <a:r>
                        <a:rPr lang="en-US" sz="1600" dirty="0" err="1" smtClean="0"/>
                        <a:t>Mulliken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Clovis USD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Clovis HS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Vehicle Maintenance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Steve Nagle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Kingsburg HSD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Kingsburg HS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Vehicle Maintenance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2895600" y="304800"/>
            <a:ext cx="59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CITEP Teacher Partners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81000" y="914400"/>
            <a:ext cx="1137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CITEP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9804" y="152400"/>
            <a:ext cx="2667000" cy="685800"/>
            <a:chOff x="4114800" y="609600"/>
            <a:chExt cx="2667000" cy="685800"/>
          </a:xfrm>
        </p:grpSpPr>
        <p:sp>
          <p:nvSpPr>
            <p:cNvPr id="20" name="Rectangle 19"/>
            <p:cNvSpPr/>
            <p:nvPr/>
          </p:nvSpPr>
          <p:spPr>
            <a:xfrm>
              <a:off x="4114800" y="609600"/>
              <a:ext cx="2667000" cy="685800"/>
            </a:xfrm>
            <a:prstGeom prst="rect">
              <a:avLst/>
            </a:prstGeom>
            <a:solidFill>
              <a:schemeClr val="accent4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10"/>
            <p:cNvGrpSpPr/>
            <p:nvPr/>
          </p:nvGrpSpPr>
          <p:grpSpPr>
            <a:xfrm>
              <a:off x="4267200" y="762000"/>
              <a:ext cx="2377356" cy="400697"/>
              <a:chOff x="914400" y="838200"/>
              <a:chExt cx="7167563" cy="1226330"/>
            </a:xfrm>
            <a:solidFill>
              <a:schemeClr val="accent3"/>
            </a:solidFill>
          </p:grpSpPr>
          <p:pic>
            <p:nvPicPr>
              <p:cNvPr id="12" name="Picture 2" descr="C:\Documents and Settings\ROP\My Documents\My Pictures\15-industry-gif\03_Build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14400" y="838200"/>
                <a:ext cx="1219200" cy="1219200"/>
              </a:xfrm>
              <a:prstGeom prst="rect">
                <a:avLst/>
              </a:prstGeom>
              <a:grpFill/>
            </p:spPr>
          </p:pic>
          <p:pic>
            <p:nvPicPr>
              <p:cNvPr id="13" name="Picture 3" descr="C:\Documents and Settings\ROP\My Documents\My Pictures\15-industry-gif\05_Energy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362200" y="838200"/>
                <a:ext cx="1219200" cy="1226330"/>
              </a:xfrm>
              <a:prstGeom prst="rect">
                <a:avLst/>
              </a:prstGeom>
              <a:grpFill/>
            </p:spPr>
          </p:pic>
          <p:pic>
            <p:nvPicPr>
              <p:cNvPr id="14" name="Picture 4" descr="C:\Documents and Settings\ROP\My Documents\My Pictures\15-industry-gif\06_Engineer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33800" y="838200"/>
                <a:ext cx="1223963" cy="1223963"/>
              </a:xfrm>
              <a:prstGeom prst="rect">
                <a:avLst/>
              </a:prstGeom>
              <a:grpFill/>
            </p:spPr>
          </p:pic>
          <p:pic>
            <p:nvPicPr>
              <p:cNvPr id="15" name="Picture 5" descr="C:\Documents and Settings\ROP\My Documents\My Pictures\15-industry-gif\12_Manufacturing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57800" y="838200"/>
                <a:ext cx="1219200" cy="1219200"/>
              </a:xfrm>
              <a:prstGeom prst="rect">
                <a:avLst/>
              </a:prstGeom>
              <a:grpFill/>
            </p:spPr>
          </p:pic>
          <p:pic>
            <p:nvPicPr>
              <p:cNvPr id="16" name="Picture 6" descr="C:\Documents and Settings\ROP\My Documents\My Pictures\15-industry-gif\15_Trans.gi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58000" y="838200"/>
                <a:ext cx="1223963" cy="1223963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23" name="Rectangle 22"/>
          <p:cNvSpPr/>
          <p:nvPr/>
        </p:nvSpPr>
        <p:spPr>
          <a:xfrm>
            <a:off x="2667000" y="533400"/>
            <a:ext cx="6340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Purpose of Project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1447800" y="1524000"/>
            <a:ext cx="7543800" cy="4038600"/>
          </a:xfrm>
        </p:spPr>
        <p:txBody>
          <a:bodyPr/>
          <a:lstStyle/>
          <a:p>
            <a:r>
              <a:rPr lang="en-US" sz="3000" b="1" dirty="0" smtClean="0"/>
              <a:t>Program development, support and professional development activities related to the five ITE sectors</a:t>
            </a:r>
          </a:p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chemeClr val="accent2"/>
                </a:solidFill>
              </a:rPr>
              <a:t>Focus on upgrading curriculum</a:t>
            </a:r>
          </a:p>
          <a:p>
            <a:pPr>
              <a:lnSpc>
                <a:spcPct val="150000"/>
              </a:lnSpc>
            </a:pPr>
            <a:r>
              <a:rPr lang="en-US" sz="3000" b="1" dirty="0" smtClean="0"/>
              <a:t>Implementation of CTE Standards &amp; Framework</a:t>
            </a:r>
          </a:p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chemeClr val="accent2"/>
                </a:solidFill>
              </a:rPr>
              <a:t>Building partnerships with business &amp; industry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/>
          <p:nvPr/>
        </p:nvGrpSpPr>
        <p:grpSpPr>
          <a:xfrm>
            <a:off x="89804" y="152400"/>
            <a:ext cx="2667000" cy="685800"/>
            <a:chOff x="4114800" y="609600"/>
            <a:chExt cx="2667000" cy="685800"/>
          </a:xfrm>
        </p:grpSpPr>
        <p:sp>
          <p:nvSpPr>
            <p:cNvPr id="20" name="Rectangle 19"/>
            <p:cNvSpPr/>
            <p:nvPr/>
          </p:nvSpPr>
          <p:spPr>
            <a:xfrm>
              <a:off x="4114800" y="609600"/>
              <a:ext cx="2667000" cy="685800"/>
            </a:xfrm>
            <a:prstGeom prst="rect">
              <a:avLst/>
            </a:prstGeom>
            <a:solidFill>
              <a:schemeClr val="accent4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10"/>
            <p:cNvGrpSpPr/>
            <p:nvPr/>
          </p:nvGrpSpPr>
          <p:grpSpPr>
            <a:xfrm>
              <a:off x="4267200" y="762000"/>
              <a:ext cx="2377356" cy="400697"/>
              <a:chOff x="914400" y="838200"/>
              <a:chExt cx="7167563" cy="1226330"/>
            </a:xfrm>
            <a:solidFill>
              <a:schemeClr val="accent3"/>
            </a:solidFill>
          </p:grpSpPr>
          <p:pic>
            <p:nvPicPr>
              <p:cNvPr id="12" name="Picture 2" descr="C:\Documents and Settings\ROP\My Documents\My Pictures\15-industry-gif\03_Build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14400" y="838200"/>
                <a:ext cx="1219200" cy="1219200"/>
              </a:xfrm>
              <a:prstGeom prst="rect">
                <a:avLst/>
              </a:prstGeom>
              <a:grpFill/>
            </p:spPr>
          </p:pic>
          <p:pic>
            <p:nvPicPr>
              <p:cNvPr id="13" name="Picture 3" descr="C:\Documents and Settings\ROP\My Documents\My Pictures\15-industry-gif\05_Energy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362200" y="838200"/>
                <a:ext cx="1219200" cy="1226330"/>
              </a:xfrm>
              <a:prstGeom prst="rect">
                <a:avLst/>
              </a:prstGeom>
              <a:grpFill/>
            </p:spPr>
          </p:pic>
          <p:pic>
            <p:nvPicPr>
              <p:cNvPr id="14" name="Picture 4" descr="C:\Documents and Settings\ROP\My Documents\My Pictures\15-industry-gif\06_Engineer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33800" y="838200"/>
                <a:ext cx="1223963" cy="1223963"/>
              </a:xfrm>
              <a:prstGeom prst="rect">
                <a:avLst/>
              </a:prstGeom>
              <a:grpFill/>
            </p:spPr>
          </p:pic>
          <p:pic>
            <p:nvPicPr>
              <p:cNvPr id="15" name="Picture 5" descr="C:\Documents and Settings\ROP\My Documents\My Pictures\15-industry-gif\12_Manufacturing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57800" y="838200"/>
                <a:ext cx="1219200" cy="1219200"/>
              </a:xfrm>
              <a:prstGeom prst="rect">
                <a:avLst/>
              </a:prstGeom>
              <a:grpFill/>
            </p:spPr>
          </p:pic>
          <p:pic>
            <p:nvPicPr>
              <p:cNvPr id="16" name="Picture 6" descr="C:\Documents and Settings\ROP\My Documents\My Pictures\15-industry-gif\15_Trans.gi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58000" y="838200"/>
                <a:ext cx="1223963" cy="1223963"/>
              </a:xfrm>
              <a:prstGeom prst="rect">
                <a:avLst/>
              </a:prstGeom>
              <a:grpFill/>
            </p:spPr>
          </p:pic>
        </p:grpSp>
      </p:grp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62000" y="914400"/>
          <a:ext cx="8153400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1828800"/>
                <a:gridCol w="1828800"/>
                <a:gridCol w="2362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Energy &amp; Utilities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District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School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Pathway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Veronica Davis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East Side UHSD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Overfelt</a:t>
                      </a:r>
                      <a:r>
                        <a:rPr lang="en-US" sz="1600" dirty="0" smtClean="0"/>
                        <a:t> HS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Energy &amp; Environmental Tech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Jody </a:t>
                      </a:r>
                      <a:r>
                        <a:rPr lang="en-US" sz="1600" dirty="0" err="1" smtClean="0"/>
                        <a:t>Ewings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East Side UHSD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Independence HS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Energy &amp; Environmental Tech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Angie Friedrich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Elk Grove USD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Laguna Creek HS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Energy &amp; Environmental Tech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Jen Harris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Clovis USD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Buchanan HS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Energy &amp; Environmental Tech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Allison Parker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East Side UHSD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Andrew Hill HS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Energy &amp; Environmental Tech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Alexandria Smith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Clovis USD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Buchanan HS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Energy &amp; Environmental Tech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Paul Lake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Clovis USD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Buchanan HS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Energy &amp; Environmental Tech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Sarah Ashby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Corcoran USD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Corcoran HS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Energy &amp; Environmental Tech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762000" y="4572000"/>
          <a:ext cx="8153400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2057400"/>
                <a:gridCol w="1752600"/>
                <a:gridCol w="1981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Manufacturing &amp; Product Development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District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School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Pathway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Daniel </a:t>
                      </a:r>
                      <a:r>
                        <a:rPr lang="en-US" sz="1600" smtClean="0"/>
                        <a:t>Binsfeld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Kern HSD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Kern ROC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Graphic Arts Technology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Stephanie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Duburg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Clovis USD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Clovis East HS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Graphic Arts Technology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Edmond </a:t>
                      </a:r>
                      <a:r>
                        <a:rPr lang="en-US" sz="1600" dirty="0" err="1" smtClean="0"/>
                        <a:t>Kwong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Fremont UHSD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Homestead HS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Graphic Arts Technology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Aaron Love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Clovis/Fresno USDs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CART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Graphic Arts Technology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/>
          <p:nvPr/>
        </p:nvGrpSpPr>
        <p:grpSpPr>
          <a:xfrm>
            <a:off x="89804" y="152400"/>
            <a:ext cx="2667000" cy="685800"/>
            <a:chOff x="4114800" y="609600"/>
            <a:chExt cx="2667000" cy="685800"/>
          </a:xfrm>
        </p:grpSpPr>
        <p:sp>
          <p:nvSpPr>
            <p:cNvPr id="20" name="Rectangle 19"/>
            <p:cNvSpPr/>
            <p:nvPr/>
          </p:nvSpPr>
          <p:spPr>
            <a:xfrm>
              <a:off x="4114800" y="609600"/>
              <a:ext cx="2667000" cy="685800"/>
            </a:xfrm>
            <a:prstGeom prst="rect">
              <a:avLst/>
            </a:prstGeom>
            <a:solidFill>
              <a:schemeClr val="accent4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10"/>
            <p:cNvGrpSpPr/>
            <p:nvPr/>
          </p:nvGrpSpPr>
          <p:grpSpPr>
            <a:xfrm>
              <a:off x="4267200" y="762000"/>
              <a:ext cx="2377356" cy="400697"/>
              <a:chOff x="914400" y="838200"/>
              <a:chExt cx="7167563" cy="1226330"/>
            </a:xfrm>
            <a:solidFill>
              <a:schemeClr val="accent3"/>
            </a:solidFill>
          </p:grpSpPr>
          <p:pic>
            <p:nvPicPr>
              <p:cNvPr id="12" name="Picture 2" descr="C:\Documents and Settings\ROP\My Documents\My Pictures\15-industry-gif\03_Build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14400" y="838200"/>
                <a:ext cx="1219200" cy="1219200"/>
              </a:xfrm>
              <a:prstGeom prst="rect">
                <a:avLst/>
              </a:prstGeom>
              <a:grpFill/>
            </p:spPr>
          </p:pic>
          <p:pic>
            <p:nvPicPr>
              <p:cNvPr id="13" name="Picture 3" descr="C:\Documents and Settings\ROP\My Documents\My Pictures\15-industry-gif\05_Energy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362200" y="838200"/>
                <a:ext cx="1219200" cy="1226330"/>
              </a:xfrm>
              <a:prstGeom prst="rect">
                <a:avLst/>
              </a:prstGeom>
              <a:grpFill/>
            </p:spPr>
          </p:pic>
          <p:pic>
            <p:nvPicPr>
              <p:cNvPr id="14" name="Picture 4" descr="C:\Documents and Settings\ROP\My Documents\My Pictures\15-industry-gif\06_Engineer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33800" y="838200"/>
                <a:ext cx="1223963" cy="1223963"/>
              </a:xfrm>
              <a:prstGeom prst="rect">
                <a:avLst/>
              </a:prstGeom>
              <a:grpFill/>
            </p:spPr>
          </p:pic>
          <p:pic>
            <p:nvPicPr>
              <p:cNvPr id="15" name="Picture 5" descr="C:\Documents and Settings\ROP\My Documents\My Pictures\15-industry-gif\12_Manufacturing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57800" y="838200"/>
                <a:ext cx="1219200" cy="1219200"/>
              </a:xfrm>
              <a:prstGeom prst="rect">
                <a:avLst/>
              </a:prstGeom>
              <a:grpFill/>
            </p:spPr>
          </p:pic>
          <p:pic>
            <p:nvPicPr>
              <p:cNvPr id="16" name="Picture 6" descr="C:\Documents and Settings\ROP\My Documents\My Pictures\15-industry-gif\15_Trans.gi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58000" y="838200"/>
                <a:ext cx="1223963" cy="1223963"/>
              </a:xfrm>
              <a:prstGeom prst="rect">
                <a:avLst/>
              </a:prstGeom>
              <a:grpFill/>
            </p:spPr>
          </p:pic>
        </p:grpSp>
      </p:grp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685800" y="1676400"/>
          <a:ext cx="8153400" cy="269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2057400"/>
                <a:gridCol w="1752600"/>
                <a:gridCol w="2362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Engineering &amp; 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District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School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Pathway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Brian Atwater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Kern HSD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East HS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Architectural &amp; Structural Engineering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Fred Avila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Clovis USD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Clovis HS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Architectural &amp; Structural Engineering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Karen </a:t>
                      </a:r>
                      <a:r>
                        <a:rPr lang="en-US" sz="1600" dirty="0" err="1" smtClean="0"/>
                        <a:t>Melander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San Francisco USD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Lincoln HS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Architectural &amp; Structural Engineering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Halbert Bynum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Fresno/Clovis USDs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CART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Computer Hardware, et al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Jay Eichmann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Clovis USD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Clovis East HS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Computer Hardware, et al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81000" y="914400"/>
            <a:ext cx="1137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CITEP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89804" y="152400"/>
            <a:ext cx="2667000" cy="685800"/>
            <a:chOff x="4114800" y="609600"/>
            <a:chExt cx="2667000" cy="685800"/>
          </a:xfrm>
        </p:grpSpPr>
        <p:sp>
          <p:nvSpPr>
            <p:cNvPr id="20" name="Rectangle 19"/>
            <p:cNvSpPr/>
            <p:nvPr/>
          </p:nvSpPr>
          <p:spPr>
            <a:xfrm>
              <a:off x="4114800" y="609600"/>
              <a:ext cx="2667000" cy="685800"/>
            </a:xfrm>
            <a:prstGeom prst="rect">
              <a:avLst/>
            </a:prstGeom>
            <a:solidFill>
              <a:schemeClr val="accent4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10"/>
            <p:cNvGrpSpPr/>
            <p:nvPr/>
          </p:nvGrpSpPr>
          <p:grpSpPr>
            <a:xfrm>
              <a:off x="4267200" y="762000"/>
              <a:ext cx="2377356" cy="400697"/>
              <a:chOff x="914400" y="838200"/>
              <a:chExt cx="7167563" cy="1226330"/>
            </a:xfrm>
            <a:solidFill>
              <a:schemeClr val="accent3"/>
            </a:solidFill>
          </p:grpSpPr>
          <p:pic>
            <p:nvPicPr>
              <p:cNvPr id="12" name="Picture 2" descr="C:\Documents and Settings\ROP\My Documents\My Pictures\15-industry-gif\03_Build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14400" y="838200"/>
                <a:ext cx="1219200" cy="1219200"/>
              </a:xfrm>
              <a:prstGeom prst="rect">
                <a:avLst/>
              </a:prstGeom>
              <a:grpFill/>
            </p:spPr>
          </p:pic>
          <p:pic>
            <p:nvPicPr>
              <p:cNvPr id="13" name="Picture 3" descr="C:\Documents and Settings\ROP\My Documents\My Pictures\15-industry-gif\05_Energy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362200" y="838200"/>
                <a:ext cx="1219200" cy="1226330"/>
              </a:xfrm>
              <a:prstGeom prst="rect">
                <a:avLst/>
              </a:prstGeom>
              <a:grpFill/>
            </p:spPr>
          </p:pic>
          <p:pic>
            <p:nvPicPr>
              <p:cNvPr id="14" name="Picture 4" descr="C:\Documents and Settings\ROP\My Documents\My Pictures\15-industry-gif\06_Engineer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33800" y="838200"/>
                <a:ext cx="1223963" cy="1223963"/>
              </a:xfrm>
              <a:prstGeom prst="rect">
                <a:avLst/>
              </a:prstGeom>
              <a:grpFill/>
            </p:spPr>
          </p:pic>
          <p:pic>
            <p:nvPicPr>
              <p:cNvPr id="15" name="Picture 5" descr="C:\Documents and Settings\ROP\My Documents\My Pictures\15-industry-gif\12_Manufacturing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57800" y="838200"/>
                <a:ext cx="1219200" cy="1219200"/>
              </a:xfrm>
              <a:prstGeom prst="rect">
                <a:avLst/>
              </a:prstGeom>
              <a:grpFill/>
            </p:spPr>
          </p:pic>
          <p:pic>
            <p:nvPicPr>
              <p:cNvPr id="16" name="Picture 6" descr="C:\Documents and Settings\ROP\My Documents\My Pictures\15-industry-gif\15_Trans.gi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58000" y="838200"/>
                <a:ext cx="1223963" cy="1223963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21" name="Rectangle 20"/>
          <p:cNvSpPr/>
          <p:nvPr/>
        </p:nvSpPr>
        <p:spPr>
          <a:xfrm>
            <a:off x="1905000" y="914400"/>
            <a:ext cx="67922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How can you get involved?</a:t>
            </a:r>
            <a:endParaRPr lang="en-US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1981200" y="1752600"/>
            <a:ext cx="62449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</a:rPr>
              <a:t>Sign-up today for e-mail notifications</a:t>
            </a:r>
          </a:p>
          <a:p>
            <a:pPr algn="ctr"/>
            <a:r>
              <a:rPr lang="en-US" sz="3200" b="1" u="sng" dirty="0" smtClean="0"/>
              <a:t>Or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e-mail CITEP</a:t>
            </a:r>
            <a:br>
              <a:rPr lang="en-US" sz="3200" b="1" dirty="0" smtClean="0"/>
            </a:br>
            <a:r>
              <a:rPr lang="en-US" sz="3200" b="1" dirty="0" smtClean="0">
                <a:solidFill>
                  <a:schemeClr val="accent2"/>
                </a:solidFill>
              </a:rPr>
              <a:t>CITEP@fcoe.org</a:t>
            </a:r>
          </a:p>
          <a:p>
            <a:pPr algn="ctr"/>
            <a:r>
              <a:rPr lang="en-US" sz="3200" b="1" u="sng" dirty="0" smtClean="0"/>
              <a:t>Or</a:t>
            </a:r>
            <a:br>
              <a:rPr lang="en-US" sz="3200" b="1" u="sng" dirty="0" smtClean="0"/>
            </a:br>
            <a:r>
              <a:rPr lang="en-US" sz="3200" b="1" dirty="0" smtClean="0"/>
              <a:t>Register with CTE Online &amp; send a request to CITEP to share a specific course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81000" y="914400"/>
            <a:ext cx="1137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CITEP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89804" y="152400"/>
            <a:ext cx="2667000" cy="685800"/>
            <a:chOff x="4114800" y="609600"/>
            <a:chExt cx="2667000" cy="685800"/>
          </a:xfrm>
        </p:grpSpPr>
        <p:sp>
          <p:nvSpPr>
            <p:cNvPr id="20" name="Rectangle 19"/>
            <p:cNvSpPr/>
            <p:nvPr/>
          </p:nvSpPr>
          <p:spPr>
            <a:xfrm>
              <a:off x="4114800" y="609600"/>
              <a:ext cx="2667000" cy="685800"/>
            </a:xfrm>
            <a:prstGeom prst="rect">
              <a:avLst/>
            </a:prstGeom>
            <a:solidFill>
              <a:schemeClr val="accent4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10"/>
            <p:cNvGrpSpPr/>
            <p:nvPr/>
          </p:nvGrpSpPr>
          <p:grpSpPr>
            <a:xfrm>
              <a:off x="4267200" y="762000"/>
              <a:ext cx="2377356" cy="400697"/>
              <a:chOff x="914400" y="838200"/>
              <a:chExt cx="7167563" cy="1226330"/>
            </a:xfrm>
            <a:solidFill>
              <a:schemeClr val="accent3"/>
            </a:solidFill>
          </p:grpSpPr>
          <p:pic>
            <p:nvPicPr>
              <p:cNvPr id="12" name="Picture 2" descr="C:\Documents and Settings\ROP\My Documents\My Pictures\15-industry-gif\03_Build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14400" y="838200"/>
                <a:ext cx="1219200" cy="1219200"/>
              </a:xfrm>
              <a:prstGeom prst="rect">
                <a:avLst/>
              </a:prstGeom>
              <a:grpFill/>
            </p:spPr>
          </p:pic>
          <p:pic>
            <p:nvPicPr>
              <p:cNvPr id="13" name="Picture 3" descr="C:\Documents and Settings\ROP\My Documents\My Pictures\15-industry-gif\05_Energy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362200" y="838200"/>
                <a:ext cx="1219200" cy="1226330"/>
              </a:xfrm>
              <a:prstGeom prst="rect">
                <a:avLst/>
              </a:prstGeom>
              <a:grpFill/>
            </p:spPr>
          </p:pic>
          <p:pic>
            <p:nvPicPr>
              <p:cNvPr id="14" name="Picture 4" descr="C:\Documents and Settings\ROP\My Documents\My Pictures\15-industry-gif\06_Engineer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33800" y="838200"/>
                <a:ext cx="1223963" cy="1223963"/>
              </a:xfrm>
              <a:prstGeom prst="rect">
                <a:avLst/>
              </a:prstGeom>
              <a:grpFill/>
            </p:spPr>
          </p:pic>
          <p:pic>
            <p:nvPicPr>
              <p:cNvPr id="15" name="Picture 5" descr="C:\Documents and Settings\ROP\My Documents\My Pictures\15-industry-gif\12_Manufacturing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57800" y="838200"/>
                <a:ext cx="1219200" cy="1219200"/>
              </a:xfrm>
              <a:prstGeom prst="rect">
                <a:avLst/>
              </a:prstGeom>
              <a:grpFill/>
            </p:spPr>
          </p:pic>
          <p:pic>
            <p:nvPicPr>
              <p:cNvPr id="16" name="Picture 6" descr="C:\Documents and Settings\ROP\My Documents\My Pictures\15-industry-gif\15_Trans.gi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58000" y="838200"/>
                <a:ext cx="1223963" cy="1223963"/>
              </a:xfrm>
              <a:prstGeom prst="rect">
                <a:avLst/>
              </a:prstGeom>
              <a:grpFill/>
            </p:spPr>
          </p:pic>
        </p:grpSp>
      </p:grp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524000" y="1219200"/>
          <a:ext cx="5943601" cy="227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8200"/>
                <a:gridCol w="12954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Building Trades &amp; Construction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Complete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A. Cabinetmaking &amp; Wood Products*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Sequence;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 Course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B. Engineering &amp; Heavy  Construction*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 Course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C. Mechanical Construction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 Course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D. Residential &amp; Commercial 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  Construction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Sequence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3 Courses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524000" y="4038600"/>
          <a:ext cx="5943600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8200"/>
                <a:gridCol w="1295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Energy &amp; Utilities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Complete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A. Electromechanical Installation &amp; Maintenance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B. Energy &amp; Environmental Technology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Sequence;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3 Courses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C. Public Utilities*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 Course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D. Residential &amp;</a:t>
                      </a:r>
                      <a:r>
                        <a:rPr lang="en-US" sz="1600" baseline="0" dirty="0" smtClean="0"/>
                        <a:t> Commercial Energy &amp; Utilities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581400" y="6488668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 CTEOnline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>
          <a:xfrm>
            <a:off x="2819400" y="152400"/>
            <a:ext cx="5647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Industry Sectors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81000" y="914400"/>
            <a:ext cx="1137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CITEP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89804" y="152400"/>
            <a:ext cx="2667000" cy="685800"/>
            <a:chOff x="4114800" y="609600"/>
            <a:chExt cx="2667000" cy="685800"/>
          </a:xfrm>
        </p:grpSpPr>
        <p:sp>
          <p:nvSpPr>
            <p:cNvPr id="20" name="Rectangle 19"/>
            <p:cNvSpPr/>
            <p:nvPr/>
          </p:nvSpPr>
          <p:spPr>
            <a:xfrm>
              <a:off x="4114800" y="609600"/>
              <a:ext cx="2667000" cy="685800"/>
            </a:xfrm>
            <a:prstGeom prst="rect">
              <a:avLst/>
            </a:prstGeom>
            <a:solidFill>
              <a:schemeClr val="accent4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10"/>
            <p:cNvGrpSpPr/>
            <p:nvPr/>
          </p:nvGrpSpPr>
          <p:grpSpPr>
            <a:xfrm>
              <a:off x="4267200" y="762000"/>
              <a:ext cx="2377356" cy="400697"/>
              <a:chOff x="914400" y="838200"/>
              <a:chExt cx="7167563" cy="1226330"/>
            </a:xfrm>
            <a:solidFill>
              <a:schemeClr val="accent3"/>
            </a:solidFill>
          </p:grpSpPr>
          <p:pic>
            <p:nvPicPr>
              <p:cNvPr id="12" name="Picture 2" descr="C:\Documents and Settings\ROP\My Documents\My Pictures\15-industry-gif\03_Build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14400" y="838200"/>
                <a:ext cx="1219200" cy="1219200"/>
              </a:xfrm>
              <a:prstGeom prst="rect">
                <a:avLst/>
              </a:prstGeom>
              <a:grpFill/>
            </p:spPr>
          </p:pic>
          <p:pic>
            <p:nvPicPr>
              <p:cNvPr id="13" name="Picture 3" descr="C:\Documents and Settings\ROP\My Documents\My Pictures\15-industry-gif\05_Energy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362200" y="838200"/>
                <a:ext cx="1219200" cy="1226330"/>
              </a:xfrm>
              <a:prstGeom prst="rect">
                <a:avLst/>
              </a:prstGeom>
              <a:grpFill/>
            </p:spPr>
          </p:pic>
          <p:pic>
            <p:nvPicPr>
              <p:cNvPr id="14" name="Picture 4" descr="C:\Documents and Settings\ROP\My Documents\My Pictures\15-industry-gif\06_Engineer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33800" y="838200"/>
                <a:ext cx="1223963" cy="1223963"/>
              </a:xfrm>
              <a:prstGeom prst="rect">
                <a:avLst/>
              </a:prstGeom>
              <a:grpFill/>
            </p:spPr>
          </p:pic>
          <p:pic>
            <p:nvPicPr>
              <p:cNvPr id="15" name="Picture 5" descr="C:\Documents and Settings\ROP\My Documents\My Pictures\15-industry-gif\12_Manufacturing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57800" y="838200"/>
                <a:ext cx="1219200" cy="1219200"/>
              </a:xfrm>
              <a:prstGeom prst="rect">
                <a:avLst/>
              </a:prstGeom>
              <a:grpFill/>
            </p:spPr>
          </p:pic>
          <p:pic>
            <p:nvPicPr>
              <p:cNvPr id="16" name="Picture 6" descr="C:\Documents and Settings\ROP\My Documents\My Pictures\15-industry-gif\15_Trans.gi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58000" y="838200"/>
                <a:ext cx="1223963" cy="1223963"/>
              </a:xfrm>
              <a:prstGeom prst="rect">
                <a:avLst/>
              </a:prstGeom>
              <a:grpFill/>
            </p:spPr>
          </p:pic>
        </p:grpSp>
      </p:grp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524000" y="1295400"/>
          <a:ext cx="6019801" cy="227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4400"/>
                <a:gridCol w="12954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Engineering &amp; 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Complete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A.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Architecture</a:t>
                      </a:r>
                      <a:r>
                        <a:rPr lang="en-US" sz="1600" baseline="0" dirty="0" smtClean="0"/>
                        <a:t> &amp; Structural Engineering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Sequence;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3 Courses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B. Computer Hardware, Electrical &amp; Network  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   Engineering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Sequence;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4 Courses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C. Engineering Design (CAD/CAM)*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r>
                        <a:rPr lang="en-US" sz="1600" baseline="0" dirty="0" smtClean="0"/>
                        <a:t> Course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D. Engineering Technology (Robotics)*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 Course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524000" y="4343400"/>
          <a:ext cx="6019800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4400"/>
                <a:gridCol w="1295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Manufacturing &amp; Product Development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Complete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A. Graphic Arts Technology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Sequence;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3 Courses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B. Integrated</a:t>
                      </a:r>
                      <a:r>
                        <a:rPr lang="en-US" sz="1600" baseline="0" dirty="0" smtClean="0"/>
                        <a:t> Graphics (Multimedia)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C. Machine &amp; Forming Technology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D. Welding Technology*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 Course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581400" y="6488668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 CTEOnline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>
          <a:xfrm>
            <a:off x="2895600" y="228600"/>
            <a:ext cx="5647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Industry Sectors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81000" y="914400"/>
            <a:ext cx="1137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CITEP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89804" y="152400"/>
            <a:ext cx="2667000" cy="685800"/>
            <a:chOff x="4114800" y="609600"/>
            <a:chExt cx="2667000" cy="685800"/>
          </a:xfrm>
        </p:grpSpPr>
        <p:sp>
          <p:nvSpPr>
            <p:cNvPr id="20" name="Rectangle 19"/>
            <p:cNvSpPr/>
            <p:nvPr/>
          </p:nvSpPr>
          <p:spPr>
            <a:xfrm>
              <a:off x="4114800" y="609600"/>
              <a:ext cx="2667000" cy="685800"/>
            </a:xfrm>
            <a:prstGeom prst="rect">
              <a:avLst/>
            </a:prstGeom>
            <a:solidFill>
              <a:schemeClr val="accent4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10"/>
            <p:cNvGrpSpPr/>
            <p:nvPr/>
          </p:nvGrpSpPr>
          <p:grpSpPr>
            <a:xfrm>
              <a:off x="4267200" y="762000"/>
              <a:ext cx="2377356" cy="400697"/>
              <a:chOff x="914400" y="838200"/>
              <a:chExt cx="7167563" cy="1226330"/>
            </a:xfrm>
            <a:solidFill>
              <a:schemeClr val="accent3"/>
            </a:solidFill>
          </p:grpSpPr>
          <p:pic>
            <p:nvPicPr>
              <p:cNvPr id="12" name="Picture 2" descr="C:\Documents and Settings\ROP\My Documents\My Pictures\15-industry-gif\03_Build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14400" y="838200"/>
                <a:ext cx="1219200" cy="1219200"/>
              </a:xfrm>
              <a:prstGeom prst="rect">
                <a:avLst/>
              </a:prstGeom>
              <a:grpFill/>
            </p:spPr>
          </p:pic>
          <p:pic>
            <p:nvPicPr>
              <p:cNvPr id="13" name="Picture 3" descr="C:\Documents and Settings\ROP\My Documents\My Pictures\15-industry-gif\05_Energy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362200" y="838200"/>
                <a:ext cx="1219200" cy="1226330"/>
              </a:xfrm>
              <a:prstGeom prst="rect">
                <a:avLst/>
              </a:prstGeom>
              <a:grpFill/>
            </p:spPr>
          </p:pic>
          <p:pic>
            <p:nvPicPr>
              <p:cNvPr id="14" name="Picture 4" descr="C:\Documents and Settings\ROP\My Documents\My Pictures\15-industry-gif\06_Engineer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33800" y="838200"/>
                <a:ext cx="1223963" cy="1223963"/>
              </a:xfrm>
              <a:prstGeom prst="rect">
                <a:avLst/>
              </a:prstGeom>
              <a:grpFill/>
            </p:spPr>
          </p:pic>
          <p:pic>
            <p:nvPicPr>
              <p:cNvPr id="15" name="Picture 5" descr="C:\Documents and Settings\ROP\My Documents\My Pictures\15-industry-gif\12_Manufacturing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57800" y="838200"/>
                <a:ext cx="1219200" cy="1219200"/>
              </a:xfrm>
              <a:prstGeom prst="rect">
                <a:avLst/>
              </a:prstGeom>
              <a:grpFill/>
            </p:spPr>
          </p:pic>
          <p:pic>
            <p:nvPicPr>
              <p:cNvPr id="16" name="Picture 6" descr="C:\Documents and Settings\ROP\My Documents\My Pictures\15-industry-gif\15_Trans.gi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58000" y="838200"/>
                <a:ext cx="1223963" cy="1223963"/>
              </a:xfrm>
              <a:prstGeom prst="rect">
                <a:avLst/>
              </a:prstGeom>
              <a:grpFill/>
            </p:spPr>
          </p:pic>
        </p:grpSp>
      </p:grp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524000" y="1524000"/>
          <a:ext cx="5943601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8200"/>
                <a:gridCol w="12954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Transportation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Complete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A. Aviation &amp; Aerospace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B. Collision Repair</a:t>
                      </a:r>
                      <a:r>
                        <a:rPr lang="en-US" sz="1600" baseline="0" dirty="0" smtClean="0"/>
                        <a:t> &amp; Refinishing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C. Vehicle Maintenance, Service &amp; Repair*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Sequence;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3 Courses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581400" y="6488668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 CTEOnline 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>
          <a:xfrm>
            <a:off x="2895600" y="228600"/>
            <a:ext cx="5647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Industry Sectors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81000" y="914400"/>
            <a:ext cx="1137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CITEP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89804" y="152400"/>
            <a:ext cx="2667000" cy="685800"/>
            <a:chOff x="4114800" y="609600"/>
            <a:chExt cx="2667000" cy="685800"/>
          </a:xfrm>
        </p:grpSpPr>
        <p:sp>
          <p:nvSpPr>
            <p:cNvPr id="20" name="Rectangle 19"/>
            <p:cNvSpPr/>
            <p:nvPr/>
          </p:nvSpPr>
          <p:spPr>
            <a:xfrm>
              <a:off x="4114800" y="609600"/>
              <a:ext cx="2667000" cy="685800"/>
            </a:xfrm>
            <a:prstGeom prst="rect">
              <a:avLst/>
            </a:prstGeom>
            <a:solidFill>
              <a:schemeClr val="accent4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10"/>
            <p:cNvGrpSpPr/>
            <p:nvPr/>
          </p:nvGrpSpPr>
          <p:grpSpPr>
            <a:xfrm>
              <a:off x="4267200" y="762000"/>
              <a:ext cx="2377356" cy="400697"/>
              <a:chOff x="914400" y="838200"/>
              <a:chExt cx="7167563" cy="1226330"/>
            </a:xfrm>
            <a:solidFill>
              <a:schemeClr val="accent3"/>
            </a:solidFill>
          </p:grpSpPr>
          <p:pic>
            <p:nvPicPr>
              <p:cNvPr id="12" name="Picture 2" descr="C:\Documents and Settings\ROP\My Documents\My Pictures\15-industry-gif\03_Build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14400" y="838200"/>
                <a:ext cx="1219200" cy="1219200"/>
              </a:xfrm>
              <a:prstGeom prst="rect">
                <a:avLst/>
              </a:prstGeom>
              <a:grpFill/>
            </p:spPr>
          </p:pic>
          <p:pic>
            <p:nvPicPr>
              <p:cNvPr id="13" name="Picture 3" descr="C:\Documents and Settings\ROP\My Documents\My Pictures\15-industry-gif\05_Energy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362200" y="838200"/>
                <a:ext cx="1219200" cy="1226330"/>
              </a:xfrm>
              <a:prstGeom prst="rect">
                <a:avLst/>
              </a:prstGeom>
              <a:grpFill/>
            </p:spPr>
          </p:pic>
          <p:pic>
            <p:nvPicPr>
              <p:cNvPr id="14" name="Picture 4" descr="C:\Documents and Settings\ROP\My Documents\My Pictures\15-industry-gif\06_Engineer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33800" y="838200"/>
                <a:ext cx="1223963" cy="1223963"/>
              </a:xfrm>
              <a:prstGeom prst="rect">
                <a:avLst/>
              </a:prstGeom>
              <a:grpFill/>
            </p:spPr>
          </p:pic>
          <p:pic>
            <p:nvPicPr>
              <p:cNvPr id="15" name="Picture 5" descr="C:\Documents and Settings\ROP\My Documents\My Pictures\15-industry-gif\12_Manufacturing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57800" y="838200"/>
                <a:ext cx="1219200" cy="1219200"/>
              </a:xfrm>
              <a:prstGeom prst="rect">
                <a:avLst/>
              </a:prstGeom>
              <a:grpFill/>
            </p:spPr>
          </p:pic>
          <p:pic>
            <p:nvPicPr>
              <p:cNvPr id="16" name="Picture 6" descr="C:\Documents and Settings\ROP\My Documents\My Pictures\15-industry-gif\15_Trans.gi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58000" y="838200"/>
                <a:ext cx="1223963" cy="1223963"/>
              </a:xfrm>
              <a:prstGeom prst="rect">
                <a:avLst/>
              </a:prstGeom>
              <a:grpFill/>
            </p:spPr>
          </p:pic>
        </p:grp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/>
          <a:srcRect l="11875" t="24000" r="13750" b="5000"/>
          <a:stretch>
            <a:fillRect/>
          </a:stretch>
        </p:blipFill>
        <p:spPr bwMode="auto">
          <a:xfrm>
            <a:off x="1600200" y="2209800"/>
            <a:ext cx="6768921" cy="4038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590800" y="6400800"/>
            <a:ext cx="4044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www.statecenter.com/industry sectors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133600" y="762000"/>
            <a:ext cx="596830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Resources for </a:t>
            </a:r>
            <a:b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Sequence Development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81000" y="914400"/>
            <a:ext cx="1137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CITEP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89804" y="152400"/>
            <a:ext cx="2667000" cy="685800"/>
            <a:chOff x="4114800" y="609600"/>
            <a:chExt cx="2667000" cy="685800"/>
          </a:xfrm>
        </p:grpSpPr>
        <p:sp>
          <p:nvSpPr>
            <p:cNvPr id="20" name="Rectangle 19"/>
            <p:cNvSpPr/>
            <p:nvPr/>
          </p:nvSpPr>
          <p:spPr>
            <a:xfrm>
              <a:off x="4114800" y="609600"/>
              <a:ext cx="2667000" cy="685800"/>
            </a:xfrm>
            <a:prstGeom prst="rect">
              <a:avLst/>
            </a:prstGeom>
            <a:solidFill>
              <a:schemeClr val="accent4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10"/>
            <p:cNvGrpSpPr/>
            <p:nvPr/>
          </p:nvGrpSpPr>
          <p:grpSpPr>
            <a:xfrm>
              <a:off x="4267200" y="762000"/>
              <a:ext cx="2377356" cy="400697"/>
              <a:chOff x="914400" y="838200"/>
              <a:chExt cx="7167563" cy="1226330"/>
            </a:xfrm>
            <a:solidFill>
              <a:schemeClr val="accent3"/>
            </a:solidFill>
          </p:grpSpPr>
          <p:pic>
            <p:nvPicPr>
              <p:cNvPr id="12" name="Picture 2" descr="C:\Documents and Settings\ROP\My Documents\My Pictures\15-industry-gif\03_Build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14400" y="838200"/>
                <a:ext cx="1219200" cy="1219200"/>
              </a:xfrm>
              <a:prstGeom prst="rect">
                <a:avLst/>
              </a:prstGeom>
              <a:grpFill/>
            </p:spPr>
          </p:pic>
          <p:pic>
            <p:nvPicPr>
              <p:cNvPr id="13" name="Picture 3" descr="C:\Documents and Settings\ROP\My Documents\My Pictures\15-industry-gif\05_Energy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362200" y="838200"/>
                <a:ext cx="1219200" cy="1226330"/>
              </a:xfrm>
              <a:prstGeom prst="rect">
                <a:avLst/>
              </a:prstGeom>
              <a:grpFill/>
            </p:spPr>
          </p:pic>
          <p:pic>
            <p:nvPicPr>
              <p:cNvPr id="14" name="Picture 4" descr="C:\Documents and Settings\ROP\My Documents\My Pictures\15-industry-gif\06_Engineer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33800" y="838200"/>
                <a:ext cx="1223963" cy="1223963"/>
              </a:xfrm>
              <a:prstGeom prst="rect">
                <a:avLst/>
              </a:prstGeom>
              <a:grpFill/>
            </p:spPr>
          </p:pic>
          <p:pic>
            <p:nvPicPr>
              <p:cNvPr id="15" name="Picture 5" descr="C:\Documents and Settings\ROP\My Documents\My Pictures\15-industry-gif\12_Manufacturing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57800" y="838200"/>
                <a:ext cx="1219200" cy="1219200"/>
              </a:xfrm>
              <a:prstGeom prst="rect">
                <a:avLst/>
              </a:prstGeom>
              <a:grpFill/>
            </p:spPr>
          </p:pic>
          <p:pic>
            <p:nvPicPr>
              <p:cNvPr id="16" name="Picture 6" descr="C:\Documents and Settings\ROP\My Documents\My Pictures\15-industry-gif\15_Trans.gi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58000" y="838200"/>
                <a:ext cx="1223963" cy="1223963"/>
              </a:xfrm>
              <a:prstGeom prst="rect">
                <a:avLst/>
              </a:prstGeom>
              <a:grpFill/>
            </p:spPr>
          </p:pic>
        </p:grp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/>
          <a:srcRect l="19375" t="21000" r="21250" b="6000"/>
          <a:stretch>
            <a:fillRect/>
          </a:stretch>
        </p:blipFill>
        <p:spPr bwMode="auto">
          <a:xfrm>
            <a:off x="2209800" y="1600200"/>
            <a:ext cx="5652370" cy="4343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352800" y="6248400"/>
            <a:ext cx="3082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www.statewidepathways.org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200400" y="457200"/>
            <a:ext cx="464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Resources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con’t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81000" y="914400"/>
            <a:ext cx="1137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CITEP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89804" y="152400"/>
            <a:ext cx="2667000" cy="685800"/>
            <a:chOff x="4114800" y="609600"/>
            <a:chExt cx="2667000" cy="685800"/>
          </a:xfrm>
        </p:grpSpPr>
        <p:sp>
          <p:nvSpPr>
            <p:cNvPr id="20" name="Rectangle 19"/>
            <p:cNvSpPr/>
            <p:nvPr/>
          </p:nvSpPr>
          <p:spPr>
            <a:xfrm>
              <a:off x="4114800" y="609600"/>
              <a:ext cx="2667000" cy="685800"/>
            </a:xfrm>
            <a:prstGeom prst="rect">
              <a:avLst/>
            </a:prstGeom>
            <a:solidFill>
              <a:schemeClr val="accent4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10"/>
            <p:cNvGrpSpPr/>
            <p:nvPr/>
          </p:nvGrpSpPr>
          <p:grpSpPr>
            <a:xfrm>
              <a:off x="4267200" y="762000"/>
              <a:ext cx="2377356" cy="400697"/>
              <a:chOff x="914400" y="838200"/>
              <a:chExt cx="7167563" cy="1226330"/>
            </a:xfrm>
            <a:solidFill>
              <a:schemeClr val="accent3"/>
            </a:solidFill>
          </p:grpSpPr>
          <p:pic>
            <p:nvPicPr>
              <p:cNvPr id="12" name="Picture 2" descr="C:\Documents and Settings\ROP\My Documents\My Pictures\15-industry-gif\03_Build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14400" y="838200"/>
                <a:ext cx="1219200" cy="1219200"/>
              </a:xfrm>
              <a:prstGeom prst="rect">
                <a:avLst/>
              </a:prstGeom>
              <a:grpFill/>
            </p:spPr>
          </p:pic>
          <p:pic>
            <p:nvPicPr>
              <p:cNvPr id="13" name="Picture 3" descr="C:\Documents and Settings\ROP\My Documents\My Pictures\15-industry-gif\05_Energy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362200" y="838200"/>
                <a:ext cx="1219200" cy="1226330"/>
              </a:xfrm>
              <a:prstGeom prst="rect">
                <a:avLst/>
              </a:prstGeom>
              <a:grpFill/>
            </p:spPr>
          </p:pic>
          <p:pic>
            <p:nvPicPr>
              <p:cNvPr id="14" name="Picture 4" descr="C:\Documents and Settings\ROP\My Documents\My Pictures\15-industry-gif\06_Engineer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733800" y="838200"/>
                <a:ext cx="1223963" cy="1223963"/>
              </a:xfrm>
              <a:prstGeom prst="rect">
                <a:avLst/>
              </a:prstGeom>
              <a:grpFill/>
            </p:spPr>
          </p:pic>
          <p:pic>
            <p:nvPicPr>
              <p:cNvPr id="15" name="Picture 5" descr="C:\Documents and Settings\ROP\My Documents\My Pictures\15-industry-gif\12_Manufacturing.gi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257800" y="838200"/>
                <a:ext cx="1219200" cy="1219200"/>
              </a:xfrm>
              <a:prstGeom prst="rect">
                <a:avLst/>
              </a:prstGeom>
              <a:grpFill/>
            </p:spPr>
          </p:pic>
          <p:pic>
            <p:nvPicPr>
              <p:cNvPr id="16" name="Picture 6" descr="C:\Documents and Settings\ROP\My Documents\My Pictures\15-industry-gif\15_Trans.gi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858000" y="838200"/>
                <a:ext cx="1223963" cy="1223963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7162800" cy="1143000"/>
          </a:xfrm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Course Sequences</a:t>
            </a:r>
            <a:endParaRPr lang="en-US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685800" y="3733800"/>
          <a:ext cx="8153400" cy="2863178"/>
        </p:xfrm>
        <a:graphic>
          <a:graphicData uri="http://schemas.openxmlformats.org/drawingml/2006/table">
            <a:tbl>
              <a:tblPr/>
              <a:tblGrid>
                <a:gridCol w="2495939"/>
                <a:gridCol w="2939661"/>
                <a:gridCol w="2717800"/>
              </a:tblGrid>
              <a:tr h="344828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Residential and Commercial Construction Pathway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4828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CTE Courses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66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Introductory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Concentration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Capstone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1893106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Introduction 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to </a:t>
                      </a:r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Construction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Building Trades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Construction 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Fundamentals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Building 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Construction (Exterior)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Residential &amp; Commercial 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Construction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Intermediate Construction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Building 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Construction (Exterior)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Building Construction (Interior)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Sustainable 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Construction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Advanced Construction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85800" y="1295400"/>
          <a:ext cx="8153400" cy="2302347"/>
        </p:xfrm>
        <a:graphic>
          <a:graphicData uri="http://schemas.openxmlformats.org/drawingml/2006/table">
            <a:tbl>
              <a:tblPr/>
              <a:tblGrid>
                <a:gridCol w="2495939"/>
                <a:gridCol w="2939661"/>
                <a:gridCol w="2717800"/>
              </a:tblGrid>
              <a:tr h="266138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Cabinetmaking &amp; Wood Products Pathway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138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CTE Courses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4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Introductory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Concentration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Capstone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1461099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Cabinetmaking 1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Woodworking 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Introduction to 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Wood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Woodworking 2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Woodworking Processes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Woodworking 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Intermediate 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Woodworking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Woodworking 4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Advanced 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Woodworking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28600" y="914400"/>
            <a:ext cx="1137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CITEP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89804" y="152400"/>
            <a:ext cx="2667000" cy="685800"/>
            <a:chOff x="4114800" y="609600"/>
            <a:chExt cx="2667000" cy="685800"/>
          </a:xfrm>
        </p:grpSpPr>
        <p:sp>
          <p:nvSpPr>
            <p:cNvPr id="20" name="Rectangle 19"/>
            <p:cNvSpPr/>
            <p:nvPr/>
          </p:nvSpPr>
          <p:spPr>
            <a:xfrm>
              <a:off x="4114800" y="609600"/>
              <a:ext cx="2667000" cy="685800"/>
            </a:xfrm>
            <a:prstGeom prst="rect">
              <a:avLst/>
            </a:prstGeom>
            <a:solidFill>
              <a:schemeClr val="accent4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10"/>
            <p:cNvGrpSpPr/>
            <p:nvPr/>
          </p:nvGrpSpPr>
          <p:grpSpPr>
            <a:xfrm>
              <a:off x="4267200" y="762000"/>
              <a:ext cx="2377356" cy="400697"/>
              <a:chOff x="914400" y="838200"/>
              <a:chExt cx="7167563" cy="1226330"/>
            </a:xfrm>
            <a:solidFill>
              <a:schemeClr val="accent3"/>
            </a:solidFill>
          </p:grpSpPr>
          <p:pic>
            <p:nvPicPr>
              <p:cNvPr id="12" name="Picture 2" descr="C:\Documents and Settings\ROP\My Documents\My Pictures\15-industry-gif\03_Build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14400" y="838200"/>
                <a:ext cx="1219200" cy="1219200"/>
              </a:xfrm>
              <a:prstGeom prst="rect">
                <a:avLst/>
              </a:prstGeom>
              <a:grpFill/>
            </p:spPr>
          </p:pic>
          <p:pic>
            <p:nvPicPr>
              <p:cNvPr id="13" name="Picture 3" descr="C:\Documents and Settings\ROP\My Documents\My Pictures\15-industry-gif\05_Energy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362200" y="838200"/>
                <a:ext cx="1219200" cy="1226330"/>
              </a:xfrm>
              <a:prstGeom prst="rect">
                <a:avLst/>
              </a:prstGeom>
              <a:grpFill/>
            </p:spPr>
          </p:pic>
          <p:pic>
            <p:nvPicPr>
              <p:cNvPr id="14" name="Picture 4" descr="C:\Documents and Settings\ROP\My Documents\My Pictures\15-industry-gif\06_Engineer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33800" y="838200"/>
                <a:ext cx="1223963" cy="1223963"/>
              </a:xfrm>
              <a:prstGeom prst="rect">
                <a:avLst/>
              </a:prstGeom>
              <a:grpFill/>
            </p:spPr>
          </p:pic>
          <p:pic>
            <p:nvPicPr>
              <p:cNvPr id="15" name="Picture 5" descr="C:\Documents and Settings\ROP\My Documents\My Pictures\15-industry-gif\12_Manufacturing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57800" y="838200"/>
                <a:ext cx="1219200" cy="1219200"/>
              </a:xfrm>
              <a:prstGeom prst="rect">
                <a:avLst/>
              </a:prstGeom>
              <a:grpFill/>
            </p:spPr>
          </p:pic>
          <p:pic>
            <p:nvPicPr>
              <p:cNvPr id="16" name="Picture 6" descr="C:\Documents and Settings\ROP\My Documents\My Pictures\15-industry-gif\15_Trans.gi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58000" y="838200"/>
                <a:ext cx="1223963" cy="1223963"/>
              </a:xfrm>
              <a:prstGeom prst="rect">
                <a:avLst/>
              </a:prstGeom>
              <a:grpFill/>
            </p:spPr>
          </p:pic>
        </p:grpSp>
      </p:grp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132112" y="1066800"/>
          <a:ext cx="7696200" cy="2243328"/>
        </p:xfrm>
        <a:graphic>
          <a:graphicData uri="http://schemas.openxmlformats.org/drawingml/2006/table">
            <a:tbl>
              <a:tblPr/>
              <a:tblGrid>
                <a:gridCol w="2144488"/>
                <a:gridCol w="2986312"/>
                <a:gridCol w="2565400"/>
              </a:tblGrid>
              <a:tr h="229849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Energy and Environmental Technology Pathway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9849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CTE Courses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32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Introductory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Concentration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Capstone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459698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Intro to Green Technology/Energy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Green Technology 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I /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Intro to Solar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Green Technology 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II /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Biofuels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, Electricity, </a:t>
                      </a:r>
                      <a:r>
                        <a:rPr lang="en-US" sz="1600" dirty="0" err="1" smtClean="0">
                          <a:latin typeface="Calibri"/>
                          <a:ea typeface="Calibri"/>
                          <a:cs typeface="Times New Roman"/>
                        </a:rPr>
                        <a:t>GeoThermal</a:t>
                      </a:r>
                      <a:endParaRPr lang="en-US" sz="16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Energy Technology I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Advanced Topics in Green 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Technology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Energy Technology 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1143000" y="3581400"/>
          <a:ext cx="7696200" cy="2206752"/>
        </p:xfrm>
        <a:graphic>
          <a:graphicData uri="http://schemas.openxmlformats.org/drawingml/2006/table">
            <a:tbl>
              <a:tblPr/>
              <a:tblGrid>
                <a:gridCol w="2286000"/>
                <a:gridCol w="2844800"/>
                <a:gridCol w="2565400"/>
              </a:tblGrid>
              <a:tr h="229849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Architectural and Engineering Design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9849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CTE Courses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32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Introductory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Concentration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Capstone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459698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Architectural Design I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History of Art &amp; Architecture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Introduction to Engineering Design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Computer Aided Drafting (CAD)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Advanced Architectural Design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Structural and Architectural Design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6942177B4C6C46B23AF548DC62DE36" ma:contentTypeVersion="0" ma:contentTypeDescription="Create a new document." ma:contentTypeScope="" ma:versionID="a29fc58ab45cde942dcac2e508968f19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5AF5503-503F-4444-98A9-A3A96E0DD9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88B48B49-60F1-4DB3-93DA-BF6C442925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132ED9-DD8B-46C3-87EB-B10B727F9C1B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871</Words>
  <Application>Microsoft Office PowerPoint</Application>
  <PresentationFormat>On-screen Show (4:3)</PresentationFormat>
  <Paragraphs>313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Course Sequences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Fresno County Office of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Valerie Vuicich</dc:creator>
  <cp:lastModifiedBy> </cp:lastModifiedBy>
  <cp:revision>105</cp:revision>
  <dcterms:created xsi:type="dcterms:W3CDTF">2010-11-13T18:13:25Z</dcterms:created>
  <dcterms:modified xsi:type="dcterms:W3CDTF">2011-03-02T00:46:53Z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0x010100FD6942177B4C6C46B23AF548DC62DE36</vt:lpwstr>
  </property>
</Properties>
</file>